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303" r:id="rId2"/>
    <p:sldId id="276" r:id="rId3"/>
    <p:sldId id="257" r:id="rId4"/>
    <p:sldId id="272" r:id="rId5"/>
    <p:sldId id="277" r:id="rId6"/>
    <p:sldId id="278" r:id="rId7"/>
    <p:sldId id="279" r:id="rId8"/>
    <p:sldId id="280" r:id="rId9"/>
    <p:sldId id="281" r:id="rId10"/>
    <p:sldId id="282" r:id="rId11"/>
    <p:sldId id="284" r:id="rId12"/>
    <p:sldId id="283"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Lst>
  <p:sldSz cx="12192000" cy="6858000"/>
  <p:notesSz cx="6858000" cy="9144000"/>
  <p:custDataLst>
    <p:tags r:id="rId31"/>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微软雅黑 Light"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微软雅黑 Light"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微软雅黑 Light"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微软雅黑 Light"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微软雅黑 Light"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微软雅黑 Light"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微软雅黑 Light"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微软雅黑 Light"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微软雅黑 Light" pitchFamily="34" charset="-122"/>
        <a:cs typeface="+mn-cs"/>
      </a:defRPr>
    </a:lvl9pPr>
  </p:defaultTextStyle>
  <p:extLst>
    <p:ext uri="{EFAFB233-063F-42B5-8137-9DF3F51BA10A}">
      <p15:sldGuideLst xmlns="" xmlns:p15="http://schemas.microsoft.com/office/powerpoint/2012/main">
        <p15:guide id="1" orient="horz" pos="4315">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showPr>
  <p:clrMru>
    <a:srgbClr val="C00000"/>
    <a:srgbClr val="0D0405"/>
    <a:srgbClr val="B01513"/>
    <a:srgbClr val="DA0001"/>
    <a:srgbClr val="914347"/>
    <a:srgbClr val="EEB685"/>
    <a:srgbClr val="313232"/>
    <a:srgbClr val="BF535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012" autoAdjust="0"/>
    <p:restoredTop sz="88952" autoAdjust="0"/>
  </p:normalViewPr>
  <p:slideViewPr>
    <p:cSldViewPr snapToGrid="0" showGuides="1">
      <p:cViewPr varScale="1">
        <p:scale>
          <a:sx n="101" d="100"/>
          <a:sy n="101" d="100"/>
        </p:scale>
        <p:origin x="-726" y="-84"/>
      </p:cViewPr>
      <p:guideLst>
        <p:guide orient="horz" pos="4315"/>
        <p:guide pos="3840"/>
      </p:guideLst>
    </p:cSldViewPr>
  </p:slideViewPr>
  <p:notesTextViewPr>
    <p:cViewPr>
      <p:scale>
        <a:sx n="1" d="1"/>
        <a:sy n="1" d="1"/>
      </p:scale>
      <p:origin x="0" y="0"/>
    </p:cViewPr>
  </p:notesTextViewPr>
  <p:sorterViewPr showFormatting="0">
    <p:cViewPr>
      <p:scale>
        <a:sx n="52" d="100"/>
        <a:sy n="52" d="100"/>
      </p:scale>
      <p:origin x="0" y="0"/>
    </p:cViewPr>
  </p:sorterViewPr>
  <p:notesViewPr>
    <p:cSldViewPr snapToGrid="0" showGuides="1">
      <p:cViewPr varScale="1">
        <p:scale>
          <a:sx n="89" d="100"/>
          <a:sy n="89" d="100"/>
        </p:scale>
        <p:origin x="2598"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524085-4F68-47F7-8AF1-7767C4B97F2D}" type="datetimeFigureOut">
              <a:rPr lang="zh-CN" altLang="en-US" smtClean="0"/>
              <a:pPr/>
              <a:t>2020/6/28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996E80-0B87-49B7-BD9C-AFB3064F30A9}" type="slidenum">
              <a:rPr lang="zh-CN" altLang="en-US" smtClean="0"/>
              <a:pPr/>
              <a:t>‹#›</a:t>
            </a:fld>
            <a:endParaRPr lang="zh-CN" altLang="en-US"/>
          </a:p>
        </p:txBody>
      </p:sp>
    </p:spTree>
    <p:extLst>
      <p:ext uri="{BB962C8B-B14F-4D97-AF65-F5344CB8AC3E}">
        <p14:creationId xmlns="" xmlns:p14="http://schemas.microsoft.com/office/powerpoint/2010/main" val="22222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BB498E-2D56-4904-87B8-1247FAEE53BB}" type="datetimeFigureOut">
              <a:rPr lang="zh-CN" altLang="en-US" smtClean="0"/>
              <a:pPr/>
              <a:t>2020/6/28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FF370-4CF1-4D90-9223-CEB9DB6A15F0}" type="slidenum">
              <a:rPr lang="zh-CN" altLang="en-US" smtClean="0"/>
              <a:pPr/>
              <a:t>‹#›</a:t>
            </a:fld>
            <a:endParaRPr lang="zh-CN" altLang="en-US"/>
          </a:p>
        </p:txBody>
      </p:sp>
    </p:spTree>
    <p:extLst>
      <p:ext uri="{BB962C8B-B14F-4D97-AF65-F5344CB8AC3E}">
        <p14:creationId xmlns="" xmlns:p14="http://schemas.microsoft.com/office/powerpoint/2010/main" val="3180372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EFF370-4CF1-4D90-9223-CEB9DB6A15F0}" type="slidenum">
              <a:rPr lang="zh-CN" altLang="en-US" smtClean="0"/>
              <a:pPr/>
              <a:t>1</a:t>
            </a:fld>
            <a:endParaRPr lang="zh-CN" altLang="en-US"/>
          </a:p>
        </p:txBody>
      </p:sp>
    </p:spTree>
    <p:extLst>
      <p:ext uri="{BB962C8B-B14F-4D97-AF65-F5344CB8AC3E}">
        <p14:creationId xmlns="" xmlns:p14="http://schemas.microsoft.com/office/powerpoint/2010/main" val="471629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EFF370-4CF1-4D90-9223-CEB9DB6A15F0}" type="slidenum">
              <a:rPr lang="zh-CN" altLang="en-US" smtClean="0"/>
              <a:pPr/>
              <a:t>10</a:t>
            </a:fld>
            <a:endParaRPr lang="zh-CN" altLang="en-US"/>
          </a:p>
        </p:txBody>
      </p:sp>
    </p:spTree>
    <p:extLst>
      <p:ext uri="{BB962C8B-B14F-4D97-AF65-F5344CB8AC3E}">
        <p14:creationId xmlns="" xmlns:p14="http://schemas.microsoft.com/office/powerpoint/2010/main" val="3866374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EFF370-4CF1-4D90-9223-CEB9DB6A15F0}" type="slidenum">
              <a:rPr lang="zh-CN" altLang="en-US" smtClean="0"/>
              <a:pPr/>
              <a:t>11</a:t>
            </a:fld>
            <a:endParaRPr lang="zh-CN" altLang="en-US"/>
          </a:p>
        </p:txBody>
      </p:sp>
    </p:spTree>
    <p:extLst>
      <p:ext uri="{BB962C8B-B14F-4D97-AF65-F5344CB8AC3E}">
        <p14:creationId xmlns="" xmlns:p14="http://schemas.microsoft.com/office/powerpoint/2010/main" val="2327892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EFF370-4CF1-4D90-9223-CEB9DB6A15F0}" type="slidenum">
              <a:rPr lang="zh-CN" altLang="en-US" smtClean="0"/>
              <a:pPr/>
              <a:t>12</a:t>
            </a:fld>
            <a:endParaRPr lang="zh-CN" altLang="en-US"/>
          </a:p>
        </p:txBody>
      </p:sp>
    </p:spTree>
    <p:extLst>
      <p:ext uri="{BB962C8B-B14F-4D97-AF65-F5344CB8AC3E}">
        <p14:creationId xmlns="" xmlns:p14="http://schemas.microsoft.com/office/powerpoint/2010/main" val="308238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EFF370-4CF1-4D90-9223-CEB9DB6A15F0}" type="slidenum">
              <a:rPr lang="zh-CN" altLang="en-US" smtClean="0"/>
              <a:pPr/>
              <a:t>13</a:t>
            </a:fld>
            <a:endParaRPr lang="zh-CN" altLang="en-US"/>
          </a:p>
        </p:txBody>
      </p:sp>
    </p:spTree>
    <p:extLst>
      <p:ext uri="{BB962C8B-B14F-4D97-AF65-F5344CB8AC3E}">
        <p14:creationId xmlns="" xmlns:p14="http://schemas.microsoft.com/office/powerpoint/2010/main" val="3611601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EFF370-4CF1-4D90-9223-CEB9DB6A15F0}" type="slidenum">
              <a:rPr lang="zh-CN" altLang="en-US" smtClean="0"/>
              <a:pPr/>
              <a:t>14</a:t>
            </a:fld>
            <a:endParaRPr lang="zh-CN" altLang="en-US"/>
          </a:p>
        </p:txBody>
      </p:sp>
    </p:spTree>
    <p:extLst>
      <p:ext uri="{BB962C8B-B14F-4D97-AF65-F5344CB8AC3E}">
        <p14:creationId xmlns="" xmlns:p14="http://schemas.microsoft.com/office/powerpoint/2010/main" val="166793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EFF370-4CF1-4D90-9223-CEB9DB6A15F0}" type="slidenum">
              <a:rPr lang="zh-CN" altLang="en-US" smtClean="0"/>
              <a:pPr/>
              <a:t>15</a:t>
            </a:fld>
            <a:endParaRPr lang="zh-CN" altLang="en-US"/>
          </a:p>
        </p:txBody>
      </p:sp>
    </p:spTree>
    <p:extLst>
      <p:ext uri="{BB962C8B-B14F-4D97-AF65-F5344CB8AC3E}">
        <p14:creationId xmlns="" xmlns:p14="http://schemas.microsoft.com/office/powerpoint/2010/main" val="3480663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EFF370-4CF1-4D90-9223-CEB9DB6A15F0}" type="slidenum">
              <a:rPr lang="zh-CN" altLang="en-US" smtClean="0"/>
              <a:pPr/>
              <a:t>16</a:t>
            </a:fld>
            <a:endParaRPr lang="zh-CN" altLang="en-US"/>
          </a:p>
        </p:txBody>
      </p:sp>
    </p:spTree>
    <p:extLst>
      <p:ext uri="{BB962C8B-B14F-4D97-AF65-F5344CB8AC3E}">
        <p14:creationId xmlns="" xmlns:p14="http://schemas.microsoft.com/office/powerpoint/2010/main" val="3131622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EFF370-4CF1-4D90-9223-CEB9DB6A15F0}" type="slidenum">
              <a:rPr lang="zh-CN" altLang="en-US" smtClean="0"/>
              <a:pPr/>
              <a:t>17</a:t>
            </a:fld>
            <a:endParaRPr lang="zh-CN" altLang="en-US"/>
          </a:p>
        </p:txBody>
      </p:sp>
    </p:spTree>
    <p:extLst>
      <p:ext uri="{BB962C8B-B14F-4D97-AF65-F5344CB8AC3E}">
        <p14:creationId xmlns="" xmlns:p14="http://schemas.microsoft.com/office/powerpoint/2010/main" val="1025165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EFF370-4CF1-4D90-9223-CEB9DB6A15F0}" type="slidenum">
              <a:rPr lang="zh-CN" altLang="en-US" smtClean="0"/>
              <a:pPr/>
              <a:t>18</a:t>
            </a:fld>
            <a:endParaRPr lang="zh-CN" altLang="en-US"/>
          </a:p>
        </p:txBody>
      </p:sp>
    </p:spTree>
    <p:extLst>
      <p:ext uri="{BB962C8B-B14F-4D97-AF65-F5344CB8AC3E}">
        <p14:creationId xmlns="" xmlns:p14="http://schemas.microsoft.com/office/powerpoint/2010/main" val="2436289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EFF370-4CF1-4D90-9223-CEB9DB6A15F0}" type="slidenum">
              <a:rPr lang="zh-CN" altLang="en-US" smtClean="0"/>
              <a:pPr/>
              <a:t>19</a:t>
            </a:fld>
            <a:endParaRPr lang="zh-CN" altLang="en-US"/>
          </a:p>
        </p:txBody>
      </p:sp>
    </p:spTree>
    <p:extLst>
      <p:ext uri="{BB962C8B-B14F-4D97-AF65-F5344CB8AC3E}">
        <p14:creationId xmlns="" xmlns:p14="http://schemas.microsoft.com/office/powerpoint/2010/main" val="2709416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EFF370-4CF1-4D90-9223-CEB9DB6A15F0}" type="slidenum">
              <a:rPr lang="zh-CN" altLang="en-US" smtClean="0"/>
              <a:pPr/>
              <a:t>2</a:t>
            </a:fld>
            <a:endParaRPr lang="zh-CN" altLang="en-US"/>
          </a:p>
        </p:txBody>
      </p:sp>
    </p:spTree>
    <p:extLst>
      <p:ext uri="{BB962C8B-B14F-4D97-AF65-F5344CB8AC3E}">
        <p14:creationId xmlns="" xmlns:p14="http://schemas.microsoft.com/office/powerpoint/2010/main" val="779571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EFF370-4CF1-4D90-9223-CEB9DB6A15F0}" type="slidenum">
              <a:rPr lang="zh-CN" altLang="en-US" smtClean="0"/>
              <a:pPr/>
              <a:t>20</a:t>
            </a:fld>
            <a:endParaRPr lang="zh-CN" altLang="en-US"/>
          </a:p>
        </p:txBody>
      </p:sp>
    </p:spTree>
    <p:extLst>
      <p:ext uri="{BB962C8B-B14F-4D97-AF65-F5344CB8AC3E}">
        <p14:creationId xmlns="" xmlns:p14="http://schemas.microsoft.com/office/powerpoint/2010/main" val="2949554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FEFF370-4CF1-4D90-9223-CEB9DB6A15F0}" type="slidenum">
              <a:rPr lang="zh-CN" altLang="en-US" smtClean="0"/>
              <a:pPr/>
              <a:t>21</a:t>
            </a:fld>
            <a:endParaRPr lang="zh-CN" altLang="en-US"/>
          </a:p>
        </p:txBody>
      </p:sp>
    </p:spTree>
    <p:extLst>
      <p:ext uri="{BB962C8B-B14F-4D97-AF65-F5344CB8AC3E}">
        <p14:creationId xmlns="" xmlns:p14="http://schemas.microsoft.com/office/powerpoint/2010/main" val="3229289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EFF370-4CF1-4D90-9223-CEB9DB6A15F0}" type="slidenum">
              <a:rPr lang="zh-CN" altLang="en-US" smtClean="0"/>
              <a:pPr/>
              <a:t>22</a:t>
            </a:fld>
            <a:endParaRPr lang="zh-CN" altLang="en-US"/>
          </a:p>
        </p:txBody>
      </p:sp>
    </p:spTree>
    <p:extLst>
      <p:ext uri="{BB962C8B-B14F-4D97-AF65-F5344CB8AC3E}">
        <p14:creationId xmlns="" xmlns:p14="http://schemas.microsoft.com/office/powerpoint/2010/main" val="3430055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EFF370-4CF1-4D90-9223-CEB9DB6A15F0}" type="slidenum">
              <a:rPr lang="zh-CN" altLang="en-US" smtClean="0"/>
              <a:pPr/>
              <a:t>23</a:t>
            </a:fld>
            <a:endParaRPr lang="zh-CN" altLang="en-US"/>
          </a:p>
        </p:txBody>
      </p:sp>
    </p:spTree>
    <p:extLst>
      <p:ext uri="{BB962C8B-B14F-4D97-AF65-F5344CB8AC3E}">
        <p14:creationId xmlns="" xmlns:p14="http://schemas.microsoft.com/office/powerpoint/2010/main" val="1115537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EFF370-4CF1-4D90-9223-CEB9DB6A15F0}" type="slidenum">
              <a:rPr lang="zh-CN" altLang="en-US" smtClean="0"/>
              <a:pPr/>
              <a:t>24</a:t>
            </a:fld>
            <a:endParaRPr lang="zh-CN" altLang="en-US"/>
          </a:p>
        </p:txBody>
      </p:sp>
    </p:spTree>
    <p:extLst>
      <p:ext uri="{BB962C8B-B14F-4D97-AF65-F5344CB8AC3E}">
        <p14:creationId xmlns="" xmlns:p14="http://schemas.microsoft.com/office/powerpoint/2010/main" val="82139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EFF370-4CF1-4D90-9223-CEB9DB6A15F0}" type="slidenum">
              <a:rPr lang="zh-CN" altLang="en-US" smtClean="0"/>
              <a:pPr/>
              <a:t>25</a:t>
            </a:fld>
            <a:endParaRPr lang="zh-CN" altLang="en-US"/>
          </a:p>
        </p:txBody>
      </p:sp>
    </p:spTree>
    <p:extLst>
      <p:ext uri="{BB962C8B-B14F-4D97-AF65-F5344CB8AC3E}">
        <p14:creationId xmlns="" xmlns:p14="http://schemas.microsoft.com/office/powerpoint/2010/main" val="1224348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EFF370-4CF1-4D90-9223-CEB9DB6A15F0}" type="slidenum">
              <a:rPr lang="zh-CN" altLang="en-US" smtClean="0"/>
              <a:pPr/>
              <a:t>26</a:t>
            </a:fld>
            <a:endParaRPr lang="zh-CN" altLang="en-US"/>
          </a:p>
        </p:txBody>
      </p:sp>
    </p:spTree>
    <p:extLst>
      <p:ext uri="{BB962C8B-B14F-4D97-AF65-F5344CB8AC3E}">
        <p14:creationId xmlns="" xmlns:p14="http://schemas.microsoft.com/office/powerpoint/2010/main" val="3828875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EFF370-4CF1-4D90-9223-CEB9DB6A15F0}" type="slidenum">
              <a:rPr lang="zh-CN" altLang="en-US" smtClean="0"/>
              <a:pPr/>
              <a:t>27</a:t>
            </a:fld>
            <a:endParaRPr lang="zh-CN" altLang="en-US"/>
          </a:p>
        </p:txBody>
      </p:sp>
    </p:spTree>
    <p:extLst>
      <p:ext uri="{BB962C8B-B14F-4D97-AF65-F5344CB8AC3E}">
        <p14:creationId xmlns="" xmlns:p14="http://schemas.microsoft.com/office/powerpoint/2010/main" val="56610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EFF370-4CF1-4D90-9223-CEB9DB6A15F0}" type="slidenum">
              <a:rPr lang="zh-CN" altLang="en-US" smtClean="0"/>
              <a:pPr/>
              <a:t>3</a:t>
            </a:fld>
            <a:endParaRPr lang="zh-CN" altLang="en-US"/>
          </a:p>
        </p:txBody>
      </p:sp>
    </p:spTree>
    <p:extLst>
      <p:ext uri="{BB962C8B-B14F-4D97-AF65-F5344CB8AC3E}">
        <p14:creationId xmlns="" xmlns:p14="http://schemas.microsoft.com/office/powerpoint/2010/main" val="1482287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EFF370-4CF1-4D90-9223-CEB9DB6A15F0}" type="slidenum">
              <a:rPr lang="zh-CN" altLang="en-US" smtClean="0"/>
              <a:pPr/>
              <a:t>4</a:t>
            </a:fld>
            <a:endParaRPr lang="zh-CN" altLang="en-US"/>
          </a:p>
        </p:txBody>
      </p:sp>
    </p:spTree>
    <p:extLst>
      <p:ext uri="{BB962C8B-B14F-4D97-AF65-F5344CB8AC3E}">
        <p14:creationId xmlns="" xmlns:p14="http://schemas.microsoft.com/office/powerpoint/2010/main" val="801051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EFF370-4CF1-4D90-9223-CEB9DB6A15F0}" type="slidenum">
              <a:rPr lang="zh-CN" altLang="en-US" smtClean="0"/>
              <a:pPr/>
              <a:t>5</a:t>
            </a:fld>
            <a:endParaRPr lang="zh-CN" altLang="en-US"/>
          </a:p>
        </p:txBody>
      </p:sp>
    </p:spTree>
    <p:extLst>
      <p:ext uri="{BB962C8B-B14F-4D97-AF65-F5344CB8AC3E}">
        <p14:creationId xmlns="" xmlns:p14="http://schemas.microsoft.com/office/powerpoint/2010/main" val="3097209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EFF370-4CF1-4D90-9223-CEB9DB6A15F0}" type="slidenum">
              <a:rPr lang="zh-CN" altLang="en-US" smtClean="0"/>
              <a:pPr/>
              <a:t>6</a:t>
            </a:fld>
            <a:endParaRPr lang="zh-CN" altLang="en-US"/>
          </a:p>
        </p:txBody>
      </p:sp>
    </p:spTree>
    <p:extLst>
      <p:ext uri="{BB962C8B-B14F-4D97-AF65-F5344CB8AC3E}">
        <p14:creationId xmlns="" xmlns:p14="http://schemas.microsoft.com/office/powerpoint/2010/main" val="4197437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EFF370-4CF1-4D90-9223-CEB9DB6A15F0}" type="slidenum">
              <a:rPr lang="zh-CN" altLang="en-US" smtClean="0"/>
              <a:pPr/>
              <a:t>7</a:t>
            </a:fld>
            <a:endParaRPr lang="zh-CN" altLang="en-US"/>
          </a:p>
        </p:txBody>
      </p:sp>
    </p:spTree>
    <p:extLst>
      <p:ext uri="{BB962C8B-B14F-4D97-AF65-F5344CB8AC3E}">
        <p14:creationId xmlns="" xmlns:p14="http://schemas.microsoft.com/office/powerpoint/2010/main" val="4215108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EFF370-4CF1-4D90-9223-CEB9DB6A15F0}" type="slidenum">
              <a:rPr lang="zh-CN" altLang="en-US" smtClean="0"/>
              <a:pPr/>
              <a:t>8</a:t>
            </a:fld>
            <a:endParaRPr lang="zh-CN" altLang="en-US"/>
          </a:p>
        </p:txBody>
      </p:sp>
    </p:spTree>
    <p:extLst>
      <p:ext uri="{BB962C8B-B14F-4D97-AF65-F5344CB8AC3E}">
        <p14:creationId xmlns="" xmlns:p14="http://schemas.microsoft.com/office/powerpoint/2010/main" val="3353680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EFF370-4CF1-4D90-9223-CEB9DB6A15F0}" type="slidenum">
              <a:rPr lang="zh-CN" altLang="en-US" smtClean="0"/>
              <a:pPr/>
              <a:t>9</a:t>
            </a:fld>
            <a:endParaRPr lang="zh-CN" altLang="en-US"/>
          </a:p>
        </p:txBody>
      </p:sp>
    </p:spTree>
    <p:extLst>
      <p:ext uri="{BB962C8B-B14F-4D97-AF65-F5344CB8AC3E}">
        <p14:creationId xmlns="" xmlns:p14="http://schemas.microsoft.com/office/powerpoint/2010/main" val="1046324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任意多边形 6"/>
          <p:cNvSpPr/>
          <p:nvPr/>
        </p:nvSpPr>
        <p:spPr>
          <a:xfrm>
            <a:off x="0" y="1838325"/>
            <a:ext cx="2471738" cy="2655888"/>
          </a:xfrm>
          <a:custGeom>
            <a:avLst/>
            <a:gdLst>
              <a:gd name="connsiteX0" fmla="*/ 1144104 w 2472048"/>
              <a:gd name="connsiteY0" fmla="*/ 0 h 2655888"/>
              <a:gd name="connsiteX1" fmla="*/ 2472048 w 2472048"/>
              <a:gd name="connsiteY1" fmla="*/ 1327944 h 2655888"/>
              <a:gd name="connsiteX2" fmla="*/ 1144104 w 2472048"/>
              <a:gd name="connsiteY2" fmla="*/ 2655888 h 2655888"/>
              <a:gd name="connsiteX3" fmla="*/ 42952 w 2472048"/>
              <a:gd name="connsiteY3" fmla="*/ 2070410 h 2655888"/>
              <a:gd name="connsiteX4" fmla="*/ 0 w 2472048"/>
              <a:gd name="connsiteY4" fmla="*/ 1999709 h 2655888"/>
              <a:gd name="connsiteX5" fmla="*/ 0 w 2472048"/>
              <a:gd name="connsiteY5" fmla="*/ 656179 h 2655888"/>
              <a:gd name="connsiteX6" fmla="*/ 42952 w 2472048"/>
              <a:gd name="connsiteY6" fmla="*/ 585478 h 2655888"/>
              <a:gd name="connsiteX7" fmla="*/ 1144104 w 2472048"/>
              <a:gd name="connsiteY7" fmla="*/ 0 h 265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2048" h="2655888">
                <a:moveTo>
                  <a:pt x="1144104" y="0"/>
                </a:moveTo>
                <a:cubicBezTo>
                  <a:pt x="1877507" y="0"/>
                  <a:pt x="2472048" y="594541"/>
                  <a:pt x="2472048" y="1327944"/>
                </a:cubicBezTo>
                <a:cubicBezTo>
                  <a:pt x="2472048" y="2061347"/>
                  <a:pt x="1877507" y="2655888"/>
                  <a:pt x="1144104" y="2655888"/>
                </a:cubicBezTo>
                <a:cubicBezTo>
                  <a:pt x="685727" y="2655888"/>
                  <a:pt x="281593" y="2423646"/>
                  <a:pt x="42952" y="2070410"/>
                </a:cubicBezTo>
                <a:lnTo>
                  <a:pt x="0" y="1999709"/>
                </a:lnTo>
                <a:lnTo>
                  <a:pt x="0" y="656179"/>
                </a:lnTo>
                <a:lnTo>
                  <a:pt x="42952" y="585478"/>
                </a:lnTo>
                <a:cubicBezTo>
                  <a:pt x="281593" y="232243"/>
                  <a:pt x="685727" y="0"/>
                  <a:pt x="1144104" y="0"/>
                </a:cubicBezTo>
                <a:close/>
              </a:path>
            </a:pathLst>
          </a:custGeom>
          <a:solidFill>
            <a:srgbClr val="914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椭圆 7"/>
          <p:cNvSpPr/>
          <p:nvPr/>
        </p:nvSpPr>
        <p:spPr>
          <a:xfrm>
            <a:off x="633413" y="2627313"/>
            <a:ext cx="2222500" cy="2220913"/>
          </a:xfrm>
          <a:prstGeom prst="ellipse">
            <a:avLst/>
          </a:prstGeom>
          <a:noFill/>
          <a:ln>
            <a:solidFill>
              <a:srgbClr val="BF53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椭圆 8"/>
          <p:cNvSpPr/>
          <p:nvPr/>
        </p:nvSpPr>
        <p:spPr>
          <a:xfrm>
            <a:off x="1012825" y="1501775"/>
            <a:ext cx="1781175" cy="1781175"/>
          </a:xfrm>
          <a:prstGeom prst="ellipse">
            <a:avLst/>
          </a:prstGeom>
          <a:solidFill>
            <a:srgbClr val="EEB6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ctrTitle"/>
          </p:nvPr>
        </p:nvSpPr>
        <p:spPr>
          <a:xfrm>
            <a:off x="2794000" y="1122363"/>
            <a:ext cx="7874000" cy="2387600"/>
          </a:xfrm>
        </p:spPr>
        <p:txBody>
          <a:bodyPr anchor="b"/>
          <a:lstStyle>
            <a:lvl1pPr algn="l">
              <a:defRPr sz="6000" b="1">
                <a:solidFill>
                  <a:schemeClr val="bg1"/>
                </a:solidFill>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2819400" y="3500438"/>
            <a:ext cx="78486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10"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defRPr/>
            </a:pPr>
            <a:fld id="{2A8D2A4B-6B55-4738-B7E3-8F0F6C09A1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椭圆 6"/>
          <p:cNvSpPr/>
          <p:nvPr/>
        </p:nvSpPr>
        <p:spPr>
          <a:xfrm>
            <a:off x="4516438" y="1195388"/>
            <a:ext cx="2228850" cy="2228850"/>
          </a:xfrm>
          <a:prstGeom prst="ellipse">
            <a:avLst/>
          </a:prstGeom>
          <a:solidFill>
            <a:srgbClr val="914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椭圆 7"/>
          <p:cNvSpPr/>
          <p:nvPr/>
        </p:nvSpPr>
        <p:spPr>
          <a:xfrm>
            <a:off x="4846638" y="1270000"/>
            <a:ext cx="2006600" cy="2006600"/>
          </a:xfrm>
          <a:prstGeom prst="ellipse">
            <a:avLst/>
          </a:prstGeom>
          <a:noFill/>
          <a:ln>
            <a:solidFill>
              <a:srgbClr val="BF53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椭圆 8"/>
          <p:cNvSpPr/>
          <p:nvPr/>
        </p:nvSpPr>
        <p:spPr>
          <a:xfrm>
            <a:off x="5205413" y="1120775"/>
            <a:ext cx="1781175" cy="1781175"/>
          </a:xfrm>
          <a:prstGeom prst="ellipse">
            <a:avLst/>
          </a:prstGeom>
          <a:solidFill>
            <a:srgbClr val="EEB6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831850" y="1709738"/>
            <a:ext cx="10515600" cy="2852737"/>
          </a:xfrm>
        </p:spPr>
        <p:txBody>
          <a:bodyPr anchor="b"/>
          <a:lstStyle>
            <a:lvl1pPr algn="ctr">
              <a:defRPr sz="6000" b="1" i="0">
                <a:solidFill>
                  <a:schemeClr val="bg1"/>
                </a:solidFill>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1850" y="4589463"/>
            <a:ext cx="10515600" cy="1500187"/>
          </a:xfrm>
        </p:spPr>
        <p:txBody>
          <a:bodyPr/>
          <a:lstStyle>
            <a:lvl1pPr marL="0" indent="0" algn="ctr">
              <a:buNone/>
              <a:defRPr sz="2400">
                <a:solidFill>
                  <a:srgbClr val="31323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p>
        </p:txBody>
      </p:sp>
      <p:sp>
        <p:nvSpPr>
          <p:cNvPr id="11" name="文本占位符 10"/>
          <p:cNvSpPr>
            <a:spLocks noGrp="1"/>
          </p:cNvSpPr>
          <p:nvPr>
            <p:ph type="body" sz="quarter" idx="13"/>
          </p:nvPr>
        </p:nvSpPr>
        <p:spPr>
          <a:xfrm>
            <a:off x="5205286" y="1293325"/>
            <a:ext cx="1425827" cy="1609355"/>
          </a:xfrm>
        </p:spPr>
        <p:txBody>
          <a:bodyPr anchor="ctr">
            <a:noAutofit/>
          </a:bodyPr>
          <a:lstStyle>
            <a:lvl1pPr marL="0" indent="0" algn="ctr">
              <a:buNone/>
              <a:defRPr sz="9600" b="1" i="1">
                <a:solidFill>
                  <a:srgbClr val="BF5354"/>
                </a:solidFill>
                <a:latin typeface="+mn-ea"/>
                <a:ea typeface="+mn-ea"/>
              </a:defRPr>
            </a:lvl1pPr>
          </a:lstStyle>
          <a:p>
            <a:pPr lvl="0"/>
            <a:r>
              <a:rPr lang="zh-CN" altLang="en-US" smtClean="0"/>
              <a:t>单击此处编辑母版文本样式</a:t>
            </a:r>
          </a:p>
        </p:txBody>
      </p:sp>
      <p:sp>
        <p:nvSpPr>
          <p:cNvPr id="10"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defRPr/>
            </a:pPr>
            <a:fld id="{2A8D2A4B-6B55-4738-B7E3-8F0F6C09A1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2" name="组合 1"/>
          <p:cNvGrpSpPr/>
          <p:nvPr userDrawn="1"/>
        </p:nvGrpSpPr>
        <p:grpSpPr>
          <a:xfrm>
            <a:off x="-21204" y="2275"/>
            <a:ext cx="12213205" cy="6855725"/>
            <a:chOff x="-21204" y="2275"/>
            <a:chExt cx="12213205" cy="6855725"/>
          </a:xfrm>
        </p:grpSpPr>
        <p:pic>
          <p:nvPicPr>
            <p:cNvPr id="12" name="图片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rot="5400000">
              <a:off x="2657536" y="-2676465"/>
              <a:ext cx="6855725" cy="12213205"/>
            </a:xfrm>
            <a:prstGeom prst="rect">
              <a:avLst/>
            </a:prstGeom>
          </p:spPr>
        </p:pic>
        <p:sp>
          <p:nvSpPr>
            <p:cNvPr id="13" name="矩形 12"/>
            <p:cNvSpPr/>
            <p:nvPr userDrawn="1"/>
          </p:nvSpPr>
          <p:spPr>
            <a:xfrm>
              <a:off x="302079" y="334736"/>
              <a:ext cx="11609614" cy="6294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endParaRPr>
            </a:p>
          </p:txBody>
        </p:sp>
        <p:sp>
          <p:nvSpPr>
            <p:cNvPr id="5" name="矩形 4"/>
            <p:cNvSpPr/>
            <p:nvPr userDrawn="1"/>
          </p:nvSpPr>
          <p:spPr>
            <a:xfrm>
              <a:off x="215153" y="225912"/>
              <a:ext cx="11779623" cy="6497619"/>
            </a:xfrm>
            <a:prstGeom prst="rect">
              <a:avLst/>
            </a:prstGeom>
            <a:noFill/>
            <a:ln w="571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rot="5400000">
            <a:off x="169661" y="417091"/>
            <a:ext cx="1161829" cy="327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A8D2A4B-6B55-4738-B7E3-8F0F6C09A1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6"/>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A8D2A4B-6B55-4738-B7E3-8F0F6C09A1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 xmlns:p14="http://schemas.microsoft.com/office/powerpoint/2010/main" Requires="p14">
      <p:transition spd="slow" p14:dur="2000"/>
    </mc:Choice>
    <mc:Fallback>
      <p:transition spd="slow"/>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21204" y="2275"/>
            <a:ext cx="12213205" cy="6855725"/>
            <a:chOff x="-21204" y="2275"/>
            <a:chExt cx="12213205" cy="6855725"/>
          </a:xfrm>
        </p:grpSpPr>
        <p:pic>
          <p:nvPicPr>
            <p:cNvPr id="29" name="图片 2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5400000">
              <a:off x="2657536" y="-2676465"/>
              <a:ext cx="6855725" cy="12213205"/>
            </a:xfrm>
            <a:prstGeom prst="rect">
              <a:avLst/>
            </a:prstGeom>
          </p:spPr>
        </p:pic>
        <p:sp>
          <p:nvSpPr>
            <p:cNvPr id="10" name="矩形 9"/>
            <p:cNvSpPr/>
            <p:nvPr/>
          </p:nvSpPr>
          <p:spPr>
            <a:xfrm>
              <a:off x="301214" y="311972"/>
              <a:ext cx="11575228" cy="63147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215153" y="225912"/>
              <a:ext cx="11779623" cy="6497619"/>
            </a:xfrm>
            <a:prstGeom prst="rect">
              <a:avLst/>
            </a:prstGeom>
            <a:noFill/>
            <a:ln w="571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2" name="副标题 2"/>
          <p:cNvSpPr>
            <a:spLocks noGrp="1"/>
          </p:cNvSpPr>
          <p:nvPr/>
        </p:nvSpPr>
        <p:spPr>
          <a:xfrm>
            <a:off x="3664849" y="4183813"/>
            <a:ext cx="7068798" cy="582326"/>
          </a:xfrm>
          <a:prstGeom prst="rect">
            <a:avLst/>
          </a:prstGeom>
          <a:solidFill>
            <a:schemeClr val="bg1">
              <a:alpha val="81000"/>
            </a:schemeClr>
          </a:solidFill>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400" b="0" i="0" kern="1200">
                <a:solidFill>
                  <a:schemeClr val="tx1">
                    <a:tint val="75000"/>
                  </a:schemeClr>
                </a:solidFill>
                <a:latin typeface="+mj-lt"/>
                <a:ea typeface="+mj-ea"/>
                <a:cs typeface="+mj-cs"/>
              </a:defRPr>
            </a:lvl9pPr>
          </a:lstStyle>
          <a:p>
            <a:pPr algn="ctr"/>
            <a:r>
              <a:rPr lang="zh-CN" altLang="en-US" sz="2800"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应天职业技术学院防范非法集资培训</a:t>
            </a:r>
            <a:endParaRPr lang="zh-CN" altLang="en-US" sz="28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标题 1"/>
          <p:cNvSpPr>
            <a:spLocks noGrp="1"/>
          </p:cNvSpPr>
          <p:nvPr/>
        </p:nvSpPr>
        <p:spPr>
          <a:xfrm>
            <a:off x="3688433" y="3044538"/>
            <a:ext cx="7628676" cy="1004806"/>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r>
              <a:rPr lang="zh-CN" altLang="en-US" sz="54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天上不会掉馅饼 </a:t>
            </a:r>
            <a:r>
              <a:rPr lang="zh-CN" altLang="en-US" sz="54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54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54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54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54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一</a:t>
            </a:r>
            <a:r>
              <a:rPr lang="zh-CN" altLang="en-US" sz="54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夜暴富是陷阱 </a:t>
            </a:r>
          </a:p>
        </p:txBody>
      </p:sp>
      <p:sp>
        <p:nvSpPr>
          <p:cNvPr id="33" name="标题 1"/>
          <p:cNvSpPr>
            <a:spLocks noGrp="1"/>
          </p:cNvSpPr>
          <p:nvPr/>
        </p:nvSpPr>
        <p:spPr>
          <a:xfrm>
            <a:off x="3787046" y="2966938"/>
            <a:ext cx="7628676" cy="1004806"/>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r>
              <a:rPr lang="zh-CN" altLang="en-US" sz="5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天上不会掉馅饼 </a:t>
            </a:r>
            <a:r>
              <a:rPr lang="zh-CN" altLang="en-US" sz="5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5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5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5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5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一</a:t>
            </a:r>
            <a:r>
              <a:rPr lang="zh-CN" altLang="en-US" sz="5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夜暴富是陷阱 </a:t>
            </a:r>
          </a:p>
        </p:txBody>
      </p:sp>
      <p:pic>
        <p:nvPicPr>
          <p:cNvPr id="3" name="图片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719131" y="1393574"/>
            <a:ext cx="1684846" cy="1684846"/>
          </a:xfrm>
          <a:prstGeom prst="rect">
            <a:avLst/>
          </a:prstGeom>
        </p:spPr>
      </p:pic>
      <p:pic>
        <p:nvPicPr>
          <p:cNvPr id="8" name="图片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66558" y="2947478"/>
            <a:ext cx="2832618" cy="2528565"/>
          </a:xfrm>
          <a:prstGeom prst="rect">
            <a:avLst/>
          </a:prstGeom>
        </p:spPr>
      </p:pic>
      <p:grpSp>
        <p:nvGrpSpPr>
          <p:cNvPr id="4" name="组合 3"/>
          <p:cNvGrpSpPr/>
          <p:nvPr/>
        </p:nvGrpSpPr>
        <p:grpSpPr>
          <a:xfrm>
            <a:off x="1274899" y="3660887"/>
            <a:ext cx="1501622" cy="1272951"/>
            <a:chOff x="1692749" y="1710149"/>
            <a:chExt cx="1501622" cy="1272951"/>
          </a:xfrm>
        </p:grpSpPr>
        <p:grpSp>
          <p:nvGrpSpPr>
            <p:cNvPr id="63" name="组合 62"/>
            <p:cNvGrpSpPr/>
            <p:nvPr/>
          </p:nvGrpSpPr>
          <p:grpSpPr>
            <a:xfrm>
              <a:off x="1692749" y="1715735"/>
              <a:ext cx="1501622" cy="1217614"/>
              <a:chOff x="402306" y="1423341"/>
              <a:chExt cx="3623379" cy="2938074"/>
            </a:xfrm>
          </p:grpSpPr>
          <p:sp>
            <p:nvSpPr>
              <p:cNvPr id="15" name="椭圆 14"/>
              <p:cNvSpPr/>
              <p:nvPr/>
            </p:nvSpPr>
            <p:spPr>
              <a:xfrm>
                <a:off x="687843" y="1423341"/>
                <a:ext cx="2938074" cy="2938074"/>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solidFill>
                      <a:sysClr val="windowText" lastClr="000000"/>
                    </a:solid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7" name="直接连接符 26"/>
              <p:cNvCxnSpPr/>
              <p:nvPr/>
            </p:nvCxnSpPr>
            <p:spPr>
              <a:xfrm flipH="1">
                <a:off x="402306" y="2468848"/>
                <a:ext cx="3623379" cy="953632"/>
              </a:xfrm>
              <a:prstGeom prst="line">
                <a:avLst/>
              </a:prstGeom>
              <a:ln w="292100">
                <a:solidFill>
                  <a:srgbClr val="C00000"/>
                </a:solidFill>
              </a:ln>
              <a:effectLst/>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695386" y="1620150"/>
                <a:ext cx="2944760" cy="2088871"/>
                <a:chOff x="695386" y="1620150"/>
                <a:chExt cx="2944760" cy="2088871"/>
              </a:xfrm>
            </p:grpSpPr>
            <p:sp>
              <p:nvSpPr>
                <p:cNvPr id="41" name="矩形 40"/>
                <p:cNvSpPr/>
                <p:nvPr/>
              </p:nvSpPr>
              <p:spPr>
                <a:xfrm>
                  <a:off x="695386" y="2749102"/>
                  <a:ext cx="2944760" cy="959919"/>
                </a:xfrm>
                <a:prstGeom prst="rect">
                  <a:avLst/>
                </a:prstGeom>
              </p:spPr>
              <p:txBody>
                <a:bodyPr vert="horz" wrap="square">
                  <a:spAutoFit/>
                </a:bodyPr>
                <a:lstStyle/>
                <a:p>
                  <a:pPr lvl="0" algn="ctr" eaLnBrk="1" fontAlgn="auto" hangingPunct="1">
                    <a:spcBef>
                      <a:spcPts val="0"/>
                    </a:spcBef>
                    <a:spcAft>
                      <a:spcPts val="0"/>
                    </a:spcAft>
                    <a:defRPr/>
                  </a:pPr>
                  <a:r>
                    <a:rPr lang="zh-CN" altLang="en-US" sz="3200" b="1" dirty="0" smtClean="0">
                      <a:ln>
                        <a:solidFill>
                          <a:schemeClr val="bg1"/>
                        </a:solidFill>
                      </a:ln>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集 资 </a:t>
                  </a:r>
                  <a:endParaRPr lang="zh-CN" altLang="en-US" sz="3200" b="1" dirty="0">
                    <a:ln>
                      <a:solidFill>
                        <a:schemeClr val="bg1"/>
                      </a:solidFill>
                    </a:ln>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矩形 37"/>
                <p:cNvSpPr/>
                <p:nvPr/>
              </p:nvSpPr>
              <p:spPr>
                <a:xfrm>
                  <a:off x="893974" y="1638056"/>
                  <a:ext cx="976761" cy="959919"/>
                </a:xfrm>
                <a:prstGeom prst="rect">
                  <a:avLst/>
                </a:prstGeom>
              </p:spPr>
              <p:txBody>
                <a:bodyPr wrap="none">
                  <a:spAutoFit/>
                </a:bodyPr>
                <a:lstStyle/>
                <a:p>
                  <a:r>
                    <a:rPr lang="zh-CN" altLang="en-US" sz="3200" b="1" dirty="0">
                      <a:ln>
                        <a:solidFill>
                          <a:schemeClr val="bg1"/>
                        </a:solidFill>
                      </a:ln>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非</a:t>
                  </a:r>
                  <a:endParaRPr lang="zh-CN" altLang="en-US" sz="3200" dirty="0">
                    <a:ln>
                      <a:solidFill>
                        <a:schemeClr val="bg1"/>
                      </a:solidFill>
                    </a:l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38"/>
                <p:cNvSpPr/>
                <p:nvPr/>
              </p:nvSpPr>
              <p:spPr>
                <a:xfrm rot="173482">
                  <a:off x="2061348" y="1620150"/>
                  <a:ext cx="976761" cy="1411049"/>
                </a:xfrm>
                <a:prstGeom prst="rect">
                  <a:avLst/>
                </a:prstGeom>
              </p:spPr>
              <p:txBody>
                <a:bodyPr wrap="square">
                  <a:spAutoFit/>
                </a:bodyPr>
                <a:lstStyle/>
                <a:p>
                  <a:r>
                    <a:rPr lang="zh-CN" altLang="en-US" sz="3200" b="1" dirty="0">
                      <a:ln>
                        <a:solidFill>
                          <a:schemeClr val="bg1"/>
                        </a:solidFill>
                      </a:ln>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法</a:t>
                  </a:r>
                  <a:endParaRPr lang="zh-CN" altLang="en-US" sz="3200" dirty="0">
                    <a:ln>
                      <a:solidFill>
                        <a:schemeClr val="bg1"/>
                      </a:solidFill>
                    </a:ln>
                    <a:latin typeface="微软雅黑" panose="020B0503020204020204" pitchFamily="34" charset="-122"/>
                    <a:ea typeface="微软雅黑" panose="020B0503020204020204" pitchFamily="34" charset="-122"/>
                    <a:sym typeface="微软雅黑" panose="020B0503020204020204" pitchFamily="34" charset="-122"/>
                  </a:endParaRPr>
                </a:p>
              </p:txBody>
            </p:sp>
          </p:grpSp>
        </p:grpSp>
        <p:pic>
          <p:nvPicPr>
            <p:cNvPr id="20" name="图片 1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910278" y="1710149"/>
              <a:ext cx="1018720" cy="1272951"/>
            </a:xfrm>
            <a:prstGeom prst="rect">
              <a:avLst/>
            </a:prstGeom>
          </p:spPr>
        </p:pic>
      </p:grpSp>
      <p:grpSp>
        <p:nvGrpSpPr>
          <p:cNvPr id="9" name="组合 8"/>
          <p:cNvGrpSpPr/>
          <p:nvPr/>
        </p:nvGrpSpPr>
        <p:grpSpPr>
          <a:xfrm>
            <a:off x="-1491926" y="-1160554"/>
            <a:ext cx="5221224" cy="5853690"/>
            <a:chOff x="-1491926" y="-1160554"/>
            <a:chExt cx="5221224" cy="5853690"/>
          </a:xfrm>
        </p:grpSpPr>
        <p:pic>
          <p:nvPicPr>
            <p:cNvPr id="2" name="图片 1"/>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rot="3477407">
              <a:off x="-329842" y="4589"/>
              <a:ext cx="2897055" cy="5221224"/>
            </a:xfrm>
            <a:prstGeom prst="rect">
              <a:avLst/>
            </a:prstGeom>
          </p:spPr>
        </p:pic>
        <p:pic>
          <p:nvPicPr>
            <p:cNvPr id="7" name="图片 6"/>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rot="20991138">
              <a:off x="83137" y="-1160554"/>
              <a:ext cx="3140287" cy="3409050"/>
            </a:xfrm>
            <a:prstGeom prst="rect">
              <a:avLst/>
            </a:prstGeom>
          </p:spPr>
        </p:pic>
        <p:pic>
          <p:nvPicPr>
            <p:cNvPr id="25" name="图片 24"/>
            <p:cNvPicPr>
              <a:picLocks noChangeAspect="1"/>
            </p:cNvPicPr>
            <p:nvPr/>
          </p:nvPicPr>
          <p:blipFill rotWithShape="1">
            <a:blip r:embed="rId7">
              <a:extLst>
                <a:ext uri="{28A0092B-C50C-407E-A947-70E740481C1C}">
                  <a14:useLocalDpi xmlns="" xmlns:a14="http://schemas.microsoft.com/office/drawing/2010/main" val="0"/>
                </a:ext>
              </a:extLst>
            </a:blip>
            <a:srcRect t="45916"/>
            <a:stretch/>
          </p:blipFill>
          <p:spPr>
            <a:xfrm rot="3477407">
              <a:off x="-1332891" y="1832677"/>
              <a:ext cx="2897055" cy="2823863"/>
            </a:xfrm>
            <a:prstGeom prst="rect">
              <a:avLst/>
            </a:prstGeom>
          </p:spPr>
        </p:pic>
      </p:grpSp>
      <p:pic>
        <p:nvPicPr>
          <p:cNvPr id="34" name="图片 33" descr="应天校徽_副本.png"/>
          <p:cNvPicPr>
            <a:picLocks noChangeAspect="1"/>
          </p:cNvPicPr>
          <p:nvPr/>
        </p:nvPicPr>
        <p:blipFill>
          <a:blip r:embed="rId9" cstate="print"/>
          <a:stretch>
            <a:fillRect/>
          </a:stretch>
        </p:blipFill>
        <p:spPr>
          <a:xfrm>
            <a:off x="10505746" y="366790"/>
            <a:ext cx="1227450" cy="831555"/>
          </a:xfrm>
          <a:prstGeom prst="rect">
            <a:avLst/>
          </a:prstGeom>
        </p:spPr>
      </p:pic>
    </p:spTree>
    <p:extLst>
      <p:ext uri="{BB962C8B-B14F-4D97-AF65-F5344CB8AC3E}">
        <p14:creationId xmlns="" xmlns:p14="http://schemas.microsoft.com/office/powerpoint/2010/main" val="1765012148"/>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barn(outVertical)">
                                      <p:cBhvr>
                                        <p:cTn id="4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97280" y="1737417"/>
            <a:ext cx="9875520" cy="109184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矩形 30"/>
          <p:cNvSpPr/>
          <p:nvPr/>
        </p:nvSpPr>
        <p:spPr>
          <a:xfrm>
            <a:off x="1097280" y="2978525"/>
            <a:ext cx="9875520" cy="109184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矩形 31"/>
          <p:cNvSpPr/>
          <p:nvPr/>
        </p:nvSpPr>
        <p:spPr>
          <a:xfrm>
            <a:off x="1097280" y="4241588"/>
            <a:ext cx="9875520" cy="109184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2"/>
          <p:cNvSpPr txBox="1"/>
          <p:nvPr/>
        </p:nvSpPr>
        <p:spPr>
          <a:xfrm>
            <a:off x="966138" y="619421"/>
            <a:ext cx="6676828" cy="52322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问题七：非法集资社会危害到底有多大？</a:t>
            </a:r>
          </a:p>
        </p:txBody>
      </p:sp>
      <p:sp>
        <p:nvSpPr>
          <p:cNvPr id="17" name="矩形 16"/>
          <p:cNvSpPr/>
          <p:nvPr/>
        </p:nvSpPr>
        <p:spPr>
          <a:xfrm>
            <a:off x="2483223" y="2017824"/>
            <a:ext cx="7542904" cy="800219"/>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一</a:t>
            </a:r>
            <a:r>
              <a:rPr lang="zh-CN" altLang="en-US"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是</a:t>
            </a: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非法集资犯罪分子通过欺骗手段聚集资金后，任意挥霍、浪费、转移或者非法占有，使得集资参与人很难收回资金，造成严重经济损失</a:t>
            </a:r>
            <a:r>
              <a:rPr lang="zh-CN" altLang="en-US"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p:nvPr/>
        </p:nvSpPr>
        <p:spPr>
          <a:xfrm>
            <a:off x="2483223" y="3397432"/>
            <a:ext cx="9457766" cy="461665"/>
          </a:xfrm>
          <a:prstGeom prst="rect">
            <a:avLst/>
          </a:prstGeom>
        </p:spPr>
        <p:txBody>
          <a:bodyPr wrap="square">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二是</a:t>
            </a: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非法集资严重干扰正常的经济、金融秩序，极易引发社会风险</a:t>
            </a:r>
            <a:r>
              <a:rPr lang="zh-CN" altLang="en-US"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
          <p:cNvSpPr/>
          <p:nvPr/>
        </p:nvSpPr>
        <p:spPr>
          <a:xfrm>
            <a:off x="2483223" y="4638540"/>
            <a:ext cx="6149440" cy="461665"/>
          </a:xfrm>
          <a:prstGeom prst="rect">
            <a:avLst/>
          </a:prstGeom>
        </p:spPr>
        <p:txBody>
          <a:bodyPr wrap="none">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三是</a:t>
            </a: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非法集资容易引发社会不稳定、严重影响社会和谐；</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78541" y="1841679"/>
            <a:ext cx="704682" cy="1045233"/>
          </a:xfrm>
          <a:prstGeom prst="rect">
            <a:avLst/>
          </a:prstGeom>
        </p:spPr>
      </p:pic>
      <p:pic>
        <p:nvPicPr>
          <p:cNvPr id="37" name="图片 3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48940" y="3090936"/>
            <a:ext cx="704682" cy="1045233"/>
          </a:xfrm>
          <a:prstGeom prst="rect">
            <a:avLst/>
          </a:prstGeom>
        </p:spPr>
      </p:pic>
      <p:pic>
        <p:nvPicPr>
          <p:cNvPr id="38" name="图片 3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16667" y="4288199"/>
            <a:ext cx="704682" cy="1045233"/>
          </a:xfrm>
          <a:prstGeom prst="rect">
            <a:avLst/>
          </a:prstGeom>
        </p:spPr>
      </p:pic>
      <p:pic>
        <p:nvPicPr>
          <p:cNvPr id="12" name="图片 11" descr="应天校徽_副本.png"/>
          <p:cNvPicPr>
            <a:picLocks noChangeAspect="1"/>
          </p:cNvPicPr>
          <p:nvPr/>
        </p:nvPicPr>
        <p:blipFill>
          <a:blip r:embed="rId4" cstate="print"/>
          <a:stretch>
            <a:fillRect/>
          </a:stretch>
        </p:blipFill>
        <p:spPr>
          <a:xfrm>
            <a:off x="10505746" y="366790"/>
            <a:ext cx="1227450" cy="831555"/>
          </a:xfrm>
          <a:prstGeom prst="rect">
            <a:avLst/>
          </a:prstGeom>
        </p:spPr>
      </p:pic>
    </p:spTree>
    <p:extLst>
      <p:ext uri="{BB962C8B-B14F-4D97-AF65-F5344CB8AC3E}">
        <p14:creationId xmlns="" xmlns:p14="http://schemas.microsoft.com/office/powerpoint/2010/main" val="3375351011"/>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heel(1)">
                                      <p:cBhvr>
                                        <p:cTn id="30" dur="20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ppt_x</p:attrName>
                                        </p:attrNameLst>
                                      </p:cBhvr>
                                      <p:tavLst>
                                        <p:tav tm="0">
                                          <p:val>
                                            <p:strVal val="#ppt_x"/>
                                          </p:val>
                                        </p:tav>
                                        <p:tav tm="100000">
                                          <p:val>
                                            <p:strVal val="#ppt_x"/>
                                          </p:val>
                                        </p:tav>
                                      </p:tavLst>
                                    </p:anim>
                                    <p:anim calcmode="lin" valueType="num">
                                      <p:cBhvr>
                                        <p:cTn id="3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heel(1)">
                                      <p:cBhvr>
                                        <p:cTn id="47" dur="20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1000"/>
                                        <p:tgtEl>
                                          <p:spTgt spid="38"/>
                                        </p:tgtEl>
                                      </p:cBhvr>
                                    </p:animEffect>
                                    <p:anim calcmode="lin" valueType="num">
                                      <p:cBhvr>
                                        <p:cTn id="53" dur="1000" fill="hold"/>
                                        <p:tgtEl>
                                          <p:spTgt spid="38"/>
                                        </p:tgtEl>
                                        <p:attrNameLst>
                                          <p:attrName>ppt_x</p:attrName>
                                        </p:attrNameLst>
                                      </p:cBhvr>
                                      <p:tavLst>
                                        <p:tav tm="0">
                                          <p:val>
                                            <p:strVal val="#ppt_x"/>
                                          </p:val>
                                        </p:tav>
                                        <p:tav tm="100000">
                                          <p:val>
                                            <p:strVal val="#ppt_x"/>
                                          </p:val>
                                        </p:tav>
                                      </p:tavLst>
                                    </p:anim>
                                    <p:anim calcmode="lin" valueType="num">
                                      <p:cBhvr>
                                        <p:cTn id="5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ipe(left)">
                                      <p:cBhvr>
                                        <p:cTn id="5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1" grpId="0" animBg="1"/>
      <p:bldP spid="32" grpId="0" animBg="1"/>
      <p:bldP spid="15" grpId="0"/>
      <p:bldP spid="17"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21204" y="2275"/>
            <a:ext cx="12213205" cy="6855725"/>
            <a:chOff x="-21204" y="2275"/>
            <a:chExt cx="12213205" cy="6855725"/>
          </a:xfrm>
        </p:grpSpPr>
        <p:pic>
          <p:nvPicPr>
            <p:cNvPr id="8" name="图片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5400000">
              <a:off x="2657536" y="-2676465"/>
              <a:ext cx="6855725" cy="12213205"/>
            </a:xfrm>
            <a:prstGeom prst="rect">
              <a:avLst/>
            </a:prstGeom>
          </p:spPr>
        </p:pic>
        <p:sp>
          <p:nvSpPr>
            <p:cNvPr id="9" name="矩形 8"/>
            <p:cNvSpPr/>
            <p:nvPr/>
          </p:nvSpPr>
          <p:spPr>
            <a:xfrm>
              <a:off x="333487" y="355003"/>
              <a:ext cx="11521440" cy="62179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矩形 21"/>
            <p:cNvSpPr/>
            <p:nvPr/>
          </p:nvSpPr>
          <p:spPr>
            <a:xfrm>
              <a:off x="215153" y="225912"/>
              <a:ext cx="11779623" cy="6497619"/>
            </a:xfrm>
            <a:prstGeom prst="rect">
              <a:avLst/>
            </a:prstGeom>
            <a:noFill/>
            <a:ln w="571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 name="矩形 5"/>
          <p:cNvSpPr/>
          <p:nvPr/>
        </p:nvSpPr>
        <p:spPr>
          <a:xfrm>
            <a:off x="3714390" y="1502223"/>
            <a:ext cx="7601669" cy="2699200"/>
          </a:xfrm>
          <a:prstGeom prst="rect">
            <a:avLst/>
          </a:prstGeom>
        </p:spPr>
        <p:txBody>
          <a:bodyPr wrap="square">
            <a:spAutoFit/>
          </a:bodyPr>
          <a:lstStyle/>
          <a:p>
            <a:pPr algn="ctr">
              <a:lnSpc>
                <a:spcPct val="150000"/>
              </a:lnSpc>
            </a:pPr>
            <a:r>
              <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从事非法集资活动会受到的法律处罚</a:t>
            </a:r>
          </a:p>
        </p:txBody>
      </p:sp>
      <p:grpSp>
        <p:nvGrpSpPr>
          <p:cNvPr id="15" name="组合 14"/>
          <p:cNvGrpSpPr/>
          <p:nvPr/>
        </p:nvGrpSpPr>
        <p:grpSpPr>
          <a:xfrm>
            <a:off x="1185634" y="1783073"/>
            <a:ext cx="2952303" cy="2938074"/>
            <a:chOff x="1128258" y="1591049"/>
            <a:chExt cx="2952303" cy="2938074"/>
          </a:xfrm>
        </p:grpSpPr>
        <p:sp>
          <p:nvSpPr>
            <p:cNvPr id="16" name="椭圆 15"/>
            <p:cNvSpPr/>
            <p:nvPr/>
          </p:nvSpPr>
          <p:spPr>
            <a:xfrm>
              <a:off x="1128258" y="1591049"/>
              <a:ext cx="2938074" cy="2938074"/>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600" b="1" i="0" u="none" strike="noStrike" kern="1200" cap="none" spc="0" normalizeH="0" baseline="0" noProof="0" dirty="0">
                <a:ln>
                  <a:solidFill>
                    <a:sysClr val="windowText" lastClr="000000"/>
                  </a:solid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7" name="图片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75089" y="2020639"/>
              <a:ext cx="2027256" cy="1809650"/>
            </a:xfrm>
            <a:prstGeom prst="rect">
              <a:avLst/>
            </a:prstGeom>
          </p:spPr>
        </p:pic>
        <p:cxnSp>
          <p:nvCxnSpPr>
            <p:cNvPr id="18" name="直接连接符 17"/>
            <p:cNvCxnSpPr/>
            <p:nvPr/>
          </p:nvCxnSpPr>
          <p:spPr>
            <a:xfrm flipH="1">
              <a:off x="1225390" y="2412476"/>
              <a:ext cx="2726654" cy="1351603"/>
            </a:xfrm>
            <a:prstGeom prst="line">
              <a:avLst/>
            </a:prstGeom>
            <a:ln w="292100">
              <a:solidFill>
                <a:srgbClr val="C00000"/>
              </a:solidFill>
            </a:ln>
            <a:effectLst/>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1135801" y="1916478"/>
              <a:ext cx="2944760" cy="2200663"/>
              <a:chOff x="695386" y="1748770"/>
              <a:chExt cx="2944760" cy="2200663"/>
            </a:xfrm>
          </p:grpSpPr>
          <p:sp>
            <p:nvSpPr>
              <p:cNvPr id="21" name="矩形 20"/>
              <p:cNvSpPr/>
              <p:nvPr/>
            </p:nvSpPr>
            <p:spPr>
              <a:xfrm>
                <a:off x="695386" y="2749104"/>
                <a:ext cx="2944760" cy="1200329"/>
              </a:xfrm>
              <a:prstGeom prst="rect">
                <a:avLst/>
              </a:prstGeom>
            </p:spPr>
            <p:txBody>
              <a:bodyPr vert="horz" wrap="square">
                <a:spAutoFit/>
              </a:bodyPr>
              <a:lstStyle/>
              <a:p>
                <a:pPr lvl="0" algn="ctr" eaLnBrk="1" fontAlgn="auto" hangingPunct="1">
                  <a:spcBef>
                    <a:spcPts val="0"/>
                  </a:spcBef>
                  <a:spcAft>
                    <a:spcPts val="0"/>
                  </a:spcAft>
                  <a:defRPr/>
                </a:pPr>
                <a:r>
                  <a:rPr lang="zh-CN" altLang="en-US" sz="7200" b="1" dirty="0" smtClean="0">
                    <a:ln>
                      <a:solidFill>
                        <a:schemeClr val="bg1"/>
                      </a:solidFill>
                    </a:ln>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集 资 </a:t>
                </a:r>
                <a:endParaRPr lang="zh-CN" altLang="en-US" sz="7200" b="1" dirty="0">
                  <a:ln>
                    <a:solidFill>
                      <a:schemeClr val="bg1"/>
                    </a:solidFill>
                  </a:ln>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矩形 22"/>
              <p:cNvSpPr/>
              <p:nvPr/>
            </p:nvSpPr>
            <p:spPr>
              <a:xfrm>
                <a:off x="1096233" y="1748770"/>
                <a:ext cx="1107996" cy="1200329"/>
              </a:xfrm>
              <a:prstGeom prst="rect">
                <a:avLst/>
              </a:prstGeom>
            </p:spPr>
            <p:txBody>
              <a:bodyPr wrap="none">
                <a:spAutoFit/>
              </a:bodyPr>
              <a:lstStyle/>
              <a:p>
                <a:r>
                  <a:rPr lang="zh-CN" altLang="en-US" sz="7200" b="1" dirty="0">
                    <a:ln>
                      <a:solidFill>
                        <a:schemeClr val="bg1"/>
                      </a:solidFill>
                    </a:ln>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非</a:t>
                </a:r>
                <a:endParaRPr lang="zh-CN" altLang="en-US" sz="7200" dirty="0">
                  <a:ln>
                    <a:solidFill>
                      <a:schemeClr val="bg1"/>
                    </a:solidFill>
                  </a:l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矩形 23"/>
              <p:cNvSpPr/>
              <p:nvPr/>
            </p:nvSpPr>
            <p:spPr>
              <a:xfrm rot="173482">
                <a:off x="2237756" y="1775951"/>
                <a:ext cx="1107996" cy="1200329"/>
              </a:xfrm>
              <a:prstGeom prst="rect">
                <a:avLst/>
              </a:prstGeom>
            </p:spPr>
            <p:txBody>
              <a:bodyPr wrap="none">
                <a:spAutoFit/>
              </a:bodyPr>
              <a:lstStyle/>
              <a:p>
                <a:r>
                  <a:rPr lang="zh-CN" altLang="en-US" sz="7200" b="1" dirty="0">
                    <a:ln>
                      <a:solidFill>
                        <a:schemeClr val="bg1"/>
                      </a:solidFill>
                    </a:ln>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法</a:t>
                </a:r>
                <a:endParaRPr lang="zh-CN" altLang="en-US" sz="7200" dirty="0">
                  <a:ln>
                    <a:solidFill>
                      <a:schemeClr val="bg1"/>
                    </a:solidFill>
                  </a:ln>
                  <a:latin typeface="微软雅黑" panose="020B0503020204020204" pitchFamily="34" charset="-122"/>
                  <a:ea typeface="微软雅黑" panose="020B0503020204020204" pitchFamily="34" charset="-122"/>
                  <a:sym typeface="微软雅黑" panose="020B0503020204020204" pitchFamily="34" charset="-122"/>
                </a:endParaRPr>
              </a:p>
            </p:txBody>
          </p:sp>
        </p:grpSp>
      </p:grpSp>
      <p:pic>
        <p:nvPicPr>
          <p:cNvPr id="25" name="图片 24" descr="应天校徽_副本.png"/>
          <p:cNvPicPr>
            <a:picLocks noChangeAspect="1"/>
          </p:cNvPicPr>
          <p:nvPr/>
        </p:nvPicPr>
        <p:blipFill>
          <a:blip r:embed="rId5" cstate="print"/>
          <a:stretch>
            <a:fillRect/>
          </a:stretch>
        </p:blipFill>
        <p:spPr>
          <a:xfrm>
            <a:off x="10505746" y="366790"/>
            <a:ext cx="1227450" cy="831555"/>
          </a:xfrm>
          <a:prstGeom prst="rect">
            <a:avLst/>
          </a:prstGeom>
        </p:spPr>
      </p:pic>
    </p:spTree>
    <p:extLst>
      <p:ext uri="{BB962C8B-B14F-4D97-AF65-F5344CB8AC3E}">
        <p14:creationId xmlns="" xmlns:p14="http://schemas.microsoft.com/office/powerpoint/2010/main" val="1151884361"/>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2"/>
          <p:cNvSpPr txBox="1"/>
          <p:nvPr/>
        </p:nvSpPr>
        <p:spPr>
          <a:xfrm>
            <a:off x="1045236" y="645291"/>
            <a:ext cx="1620957" cy="52322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法律处罚</a:t>
            </a:r>
          </a:p>
        </p:txBody>
      </p:sp>
      <p:sp>
        <p:nvSpPr>
          <p:cNvPr id="12" name="矩形 11"/>
          <p:cNvSpPr/>
          <p:nvPr/>
        </p:nvSpPr>
        <p:spPr>
          <a:xfrm>
            <a:off x="4330327" y="2404184"/>
            <a:ext cx="6178823" cy="267765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1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中华人民共和国刑法</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一百九十二条规定：以非法占有为目的，使用诈骗方法非法集资，数额较大的，处五年以下有期徒刑或者拘役，并处二万元以上二十万元以下罚金；数额巨大或者有其他严重情节的，处五年以上十年以下有期徒刑，并处五万元以上五十万元以下罚金；数额特别巨大或者有其他特别严重情节的，处十年以上有期徒刑或者无期徒刑，并处五万元以上五十万元以下罚金或者没收财产。第一百九十九条规定：犯本节第一百九十二条、第一百九十四条、第一百九十五条规定之罪，数额特别巨大并且给国家和人民利益造成特别重大损失的，处无期徒刑或者死刑，并处没收财产。</a:t>
            </a:r>
          </a:p>
        </p:txBody>
      </p:sp>
      <p:pic>
        <p:nvPicPr>
          <p:cNvPr id="10" name="图片 9"/>
          <p:cNvPicPr>
            <a:picLocks noChangeAspect="1"/>
          </p:cNvPicPr>
          <p:nvPr/>
        </p:nvPicPr>
        <p:blipFill rotWithShape="1">
          <a:blip r:embed="rId3"/>
          <a:srcRect l="14272" r="15749"/>
          <a:stretch/>
        </p:blipFill>
        <p:spPr>
          <a:xfrm>
            <a:off x="1657457" y="2034521"/>
            <a:ext cx="2323651" cy="3320487"/>
          </a:xfrm>
          <a:prstGeom prst="rect">
            <a:avLst/>
          </a:prstGeom>
          <a:effectLst>
            <a:outerShdw blurRad="50800" dist="38100" dir="10800000" algn="r" rotWithShape="0">
              <a:prstClr val="black">
                <a:alpha val="40000"/>
              </a:prstClr>
            </a:outerShdw>
          </a:effectLst>
        </p:spPr>
      </p:pic>
      <p:pic>
        <p:nvPicPr>
          <p:cNvPr id="16" name="图片 1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819282" y="3837922"/>
            <a:ext cx="1949288" cy="1949288"/>
          </a:xfrm>
          <a:prstGeom prst="rect">
            <a:avLst/>
          </a:prstGeom>
        </p:spPr>
      </p:pic>
      <p:sp>
        <p:nvSpPr>
          <p:cNvPr id="6" name="矩形 5"/>
          <p:cNvSpPr/>
          <p:nvPr/>
        </p:nvSpPr>
        <p:spPr>
          <a:xfrm>
            <a:off x="1119333" y="1594534"/>
            <a:ext cx="10112569" cy="410556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p:nvPr/>
        </p:nvSpPr>
        <p:spPr>
          <a:xfrm>
            <a:off x="4449199" y="1947736"/>
            <a:ext cx="2247364" cy="369332"/>
          </a:xfrm>
          <a:prstGeom prst="rect">
            <a:avLst/>
          </a:prstGeom>
          <a:solidFill>
            <a:schemeClr val="bg1"/>
          </a:solidFill>
        </p:spPr>
        <p:txBody>
          <a:bodyPr wrap="square">
            <a:spAutoFit/>
          </a:bodyPr>
          <a:lstStyle/>
          <a:p>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（一）集资诈骗罪</a:t>
            </a:r>
          </a:p>
        </p:txBody>
      </p:sp>
      <p:pic>
        <p:nvPicPr>
          <p:cNvPr id="8" name="图片 7" descr="应天校徽_副本.png"/>
          <p:cNvPicPr>
            <a:picLocks noChangeAspect="1"/>
          </p:cNvPicPr>
          <p:nvPr/>
        </p:nvPicPr>
        <p:blipFill>
          <a:blip r:embed="rId5" cstate="print"/>
          <a:stretch>
            <a:fillRect/>
          </a:stretch>
        </p:blipFill>
        <p:spPr>
          <a:xfrm>
            <a:off x="10505746" y="366790"/>
            <a:ext cx="1227450" cy="831555"/>
          </a:xfrm>
          <a:prstGeom prst="rect">
            <a:avLst/>
          </a:prstGeom>
        </p:spPr>
      </p:pic>
    </p:spTree>
    <p:extLst>
      <p:ext uri="{BB962C8B-B14F-4D97-AF65-F5344CB8AC3E}">
        <p14:creationId xmlns="" xmlns:p14="http://schemas.microsoft.com/office/powerpoint/2010/main" val="2146042887"/>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6"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2"/>
          <p:cNvSpPr txBox="1"/>
          <p:nvPr/>
        </p:nvSpPr>
        <p:spPr>
          <a:xfrm>
            <a:off x="1120539" y="662452"/>
            <a:ext cx="1620957" cy="52322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法律处罚</a:t>
            </a:r>
          </a:p>
        </p:txBody>
      </p:sp>
      <p:sp>
        <p:nvSpPr>
          <p:cNvPr id="5" name="矩形 4"/>
          <p:cNvSpPr/>
          <p:nvPr/>
        </p:nvSpPr>
        <p:spPr>
          <a:xfrm>
            <a:off x="4519232" y="2305945"/>
            <a:ext cx="6371272" cy="304698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200000"/>
              </a:lnSpc>
            </a:pPr>
            <a:r>
              <a:rPr lang="en-US" altLang="zh-CN" sz="16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中华人民共和国刑法</a:t>
            </a:r>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一百七十六条规定：非法吸收公众存款或者变相吸收公众存款，扰乱金融秩序的，处三年以下有期徒刑或者拘役，并处或者单处二万元以上二十万元以下罚金；数额巨大或者有其他严重情节的，处三年以上十年以下有期徒刑，并处五万元以上五十万元以下罚金。单位犯前款罪的，对单位判处罚金，并对其直接负责的主管人员和其他直接责任人员，依照前款的规定处罚。</a:t>
            </a:r>
          </a:p>
        </p:txBody>
      </p:sp>
      <p:pic>
        <p:nvPicPr>
          <p:cNvPr id="6" name="图片 5"/>
          <p:cNvPicPr>
            <a:picLocks noChangeAspect="1"/>
          </p:cNvPicPr>
          <p:nvPr/>
        </p:nvPicPr>
        <p:blipFill rotWithShape="1">
          <a:blip r:embed="rId3"/>
          <a:srcRect l="14272" r="15749"/>
          <a:stretch/>
        </p:blipFill>
        <p:spPr>
          <a:xfrm>
            <a:off x="1657457" y="2034521"/>
            <a:ext cx="2323651" cy="3320487"/>
          </a:xfrm>
          <a:prstGeom prst="rect">
            <a:avLst/>
          </a:prstGeom>
          <a:effectLst>
            <a:outerShdw blurRad="50800" dist="38100" dir="10800000" algn="r" rotWithShape="0">
              <a:prstClr val="black">
                <a:alpha val="40000"/>
              </a:prstClr>
            </a:outerShdw>
          </a:effectLst>
        </p:spPr>
      </p:pic>
      <p:pic>
        <p:nvPicPr>
          <p:cNvPr id="7" name="图片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819282" y="3837922"/>
            <a:ext cx="1949288" cy="1949288"/>
          </a:xfrm>
          <a:prstGeom prst="rect">
            <a:avLst/>
          </a:prstGeom>
        </p:spPr>
      </p:pic>
      <p:sp>
        <p:nvSpPr>
          <p:cNvPr id="10" name="矩形 9"/>
          <p:cNvSpPr/>
          <p:nvPr/>
        </p:nvSpPr>
        <p:spPr>
          <a:xfrm>
            <a:off x="1119333" y="1594534"/>
            <a:ext cx="10112569" cy="410556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矩形 1"/>
          <p:cNvSpPr/>
          <p:nvPr/>
        </p:nvSpPr>
        <p:spPr>
          <a:xfrm>
            <a:off x="4607148" y="1936613"/>
            <a:ext cx="3097720" cy="369332"/>
          </a:xfrm>
          <a:prstGeom prst="rect">
            <a:avLst/>
          </a:prstGeom>
          <a:solidFill>
            <a:schemeClr val="bg1"/>
          </a:solidFill>
        </p:spPr>
        <p:txBody>
          <a:bodyPr wrap="square">
            <a:spAutoFit/>
          </a:bodyPr>
          <a:lstStyle/>
          <a:p>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（二）非法吸收公众存款罪</a:t>
            </a:r>
          </a:p>
        </p:txBody>
      </p:sp>
      <p:pic>
        <p:nvPicPr>
          <p:cNvPr id="8" name="图片 7" descr="应天校徽_副本.png"/>
          <p:cNvPicPr>
            <a:picLocks noChangeAspect="1"/>
          </p:cNvPicPr>
          <p:nvPr/>
        </p:nvPicPr>
        <p:blipFill>
          <a:blip r:embed="rId5" cstate="print"/>
          <a:stretch>
            <a:fillRect/>
          </a:stretch>
        </p:blipFill>
        <p:spPr>
          <a:xfrm>
            <a:off x="10505746" y="366790"/>
            <a:ext cx="1227450" cy="831555"/>
          </a:xfrm>
          <a:prstGeom prst="rect">
            <a:avLst/>
          </a:prstGeom>
        </p:spPr>
      </p:pic>
    </p:spTree>
    <p:extLst>
      <p:ext uri="{BB962C8B-B14F-4D97-AF65-F5344CB8AC3E}">
        <p14:creationId xmlns="" xmlns:p14="http://schemas.microsoft.com/office/powerpoint/2010/main" val="4127440875"/>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P spid="10"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2"/>
          <p:cNvSpPr txBox="1"/>
          <p:nvPr/>
        </p:nvSpPr>
        <p:spPr>
          <a:xfrm>
            <a:off x="1120539" y="662452"/>
            <a:ext cx="1620957" cy="52322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法律处罚</a:t>
            </a:r>
          </a:p>
        </p:txBody>
      </p:sp>
      <p:sp>
        <p:nvSpPr>
          <p:cNvPr id="6" name="矩形 5"/>
          <p:cNvSpPr/>
          <p:nvPr/>
        </p:nvSpPr>
        <p:spPr>
          <a:xfrm>
            <a:off x="4438067" y="2344596"/>
            <a:ext cx="6406717" cy="304698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200000"/>
              </a:lnSpc>
            </a:pPr>
            <a:r>
              <a:rPr lang="en-US" altLang="zh-CN" sz="16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中华人民共和国刑法</a:t>
            </a:r>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第二百二十五条规定</a:t>
            </a:r>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违反国家规定，有下列非法经营行为之一，扰乱市场秩序，情节严重的，处五年以下有期徒刑或者拘役，并处或者单处违法所得一倍以上五倍以下罚金；情节特别严重的，处五年以上有期徒刑，并处违法所得一倍以上五倍以下罚金或者没收财产：</a:t>
            </a:r>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（三）未经国家有关主管部门批准，非法经营证券、期货或者保险业务的，或者非法从事资金支付结算业务的。</a:t>
            </a:r>
          </a:p>
        </p:txBody>
      </p:sp>
      <p:pic>
        <p:nvPicPr>
          <p:cNvPr id="7" name="图片 6"/>
          <p:cNvPicPr>
            <a:picLocks noChangeAspect="1"/>
          </p:cNvPicPr>
          <p:nvPr/>
        </p:nvPicPr>
        <p:blipFill rotWithShape="1">
          <a:blip r:embed="rId3"/>
          <a:srcRect l="14272" r="15749"/>
          <a:stretch/>
        </p:blipFill>
        <p:spPr>
          <a:xfrm>
            <a:off x="1579671" y="2071097"/>
            <a:ext cx="2323651" cy="3320487"/>
          </a:xfrm>
          <a:prstGeom prst="rect">
            <a:avLst/>
          </a:prstGeom>
          <a:effectLst>
            <a:outerShdw blurRad="50800" dist="38100" dir="10800000" algn="r" rotWithShape="0">
              <a:prstClr val="black">
                <a:alpha val="40000"/>
              </a:prstClr>
            </a:outerShdw>
          </a:effectLst>
        </p:spPr>
      </p:pic>
      <p:pic>
        <p:nvPicPr>
          <p:cNvPr id="10" name="图片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41496" y="3874498"/>
            <a:ext cx="1949288" cy="1949288"/>
          </a:xfrm>
          <a:prstGeom prst="rect">
            <a:avLst/>
          </a:prstGeom>
        </p:spPr>
      </p:pic>
      <p:sp>
        <p:nvSpPr>
          <p:cNvPr id="11" name="矩形 10"/>
          <p:cNvSpPr/>
          <p:nvPr/>
        </p:nvSpPr>
        <p:spPr>
          <a:xfrm>
            <a:off x="1119333" y="1594534"/>
            <a:ext cx="10112569" cy="410556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矩形 1"/>
          <p:cNvSpPr/>
          <p:nvPr/>
        </p:nvSpPr>
        <p:spPr>
          <a:xfrm>
            <a:off x="4581056" y="1975264"/>
            <a:ext cx="2423248" cy="369332"/>
          </a:xfrm>
          <a:prstGeom prst="rect">
            <a:avLst/>
          </a:prstGeom>
          <a:solidFill>
            <a:schemeClr val="bg1"/>
          </a:solidFill>
        </p:spPr>
        <p:txBody>
          <a:bodyPr wrap="square">
            <a:spAutoFit/>
          </a:bodyPr>
          <a:lstStyle/>
          <a:p>
            <a:pPr algn="ct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（三）非法经营罪</a:t>
            </a:r>
          </a:p>
        </p:txBody>
      </p:sp>
      <p:pic>
        <p:nvPicPr>
          <p:cNvPr id="8" name="图片 7" descr="应天校徽_副本.png"/>
          <p:cNvPicPr>
            <a:picLocks noChangeAspect="1"/>
          </p:cNvPicPr>
          <p:nvPr/>
        </p:nvPicPr>
        <p:blipFill>
          <a:blip r:embed="rId5" cstate="print"/>
          <a:stretch>
            <a:fillRect/>
          </a:stretch>
        </p:blipFill>
        <p:spPr>
          <a:xfrm>
            <a:off x="10505746" y="366790"/>
            <a:ext cx="1227450" cy="831555"/>
          </a:xfrm>
          <a:prstGeom prst="rect">
            <a:avLst/>
          </a:prstGeom>
        </p:spPr>
      </p:pic>
    </p:spTree>
    <p:extLst>
      <p:ext uri="{BB962C8B-B14F-4D97-AF65-F5344CB8AC3E}">
        <p14:creationId xmlns="" xmlns:p14="http://schemas.microsoft.com/office/powerpoint/2010/main" val="2056343880"/>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11"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2"/>
          <p:cNvSpPr txBox="1"/>
          <p:nvPr/>
        </p:nvSpPr>
        <p:spPr>
          <a:xfrm>
            <a:off x="1120539" y="662452"/>
            <a:ext cx="1620957" cy="52322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法律处罚</a:t>
            </a:r>
          </a:p>
        </p:txBody>
      </p:sp>
      <p:sp>
        <p:nvSpPr>
          <p:cNvPr id="5" name="矩形 4"/>
          <p:cNvSpPr/>
          <p:nvPr/>
        </p:nvSpPr>
        <p:spPr>
          <a:xfrm>
            <a:off x="4269353" y="2152845"/>
            <a:ext cx="6474847" cy="3370153"/>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1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中华人民共和国刑法</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第二百二十四条规定</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有下列情形之一，以非法占有为目的，在签订、履行合同过程中，骗取对方当事人财物，数额较大的，处三年以下有期徒刑或者拘役，并处或者单处罚金；数额巨大或者有其他严重情节的，处三年以上十年以下有期徒刑，并处罚金；数额特别巨大或者有其他特别严重情节的，处十年以上有期徒刑或者无期徒刑，并处罚金或者没收财产：</a:t>
            </a:r>
          </a:p>
          <a:p>
            <a:pPr marL="285750" indent="-285750">
              <a:lnSpc>
                <a:spcPct val="150000"/>
              </a:lnSpc>
              <a:buFont typeface="Wingdings" panose="05000000000000000000" pitchFamily="2" charset="2"/>
              <a:buChar char="u"/>
            </a:pPr>
            <a:r>
              <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以虚构的单位或者冒用他人名义签订合同的；</a:t>
            </a:r>
          </a:p>
          <a:p>
            <a:pPr marL="285750" indent="-285750">
              <a:lnSpc>
                <a:spcPct val="150000"/>
              </a:lnSpc>
              <a:buFont typeface="Wingdings" panose="05000000000000000000" pitchFamily="2" charset="2"/>
              <a:buChar char="u"/>
            </a:pPr>
            <a:r>
              <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以伪造、变造、作废的票据或者其他虚假的产权证明作担保的；</a:t>
            </a:r>
          </a:p>
          <a:p>
            <a:pPr marL="285750" indent="-285750">
              <a:lnSpc>
                <a:spcPct val="150000"/>
              </a:lnSpc>
              <a:buFont typeface="Wingdings" panose="05000000000000000000" pitchFamily="2" charset="2"/>
              <a:buChar char="u"/>
            </a:pPr>
            <a:r>
              <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没有实际履行能力，以先履行小额合同或者部分履行合同的方法，诱骗对方当事人继续签订和履行合同的；</a:t>
            </a:r>
          </a:p>
          <a:p>
            <a:pPr marL="285750" indent="-285750">
              <a:lnSpc>
                <a:spcPct val="150000"/>
              </a:lnSpc>
              <a:buFont typeface="Wingdings" panose="05000000000000000000" pitchFamily="2" charset="2"/>
              <a:buChar char="u"/>
            </a:pPr>
            <a:r>
              <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收受对方当事人给付的货物、货款、预付款或者担保财产后逃匿的；</a:t>
            </a:r>
          </a:p>
          <a:p>
            <a:pPr marL="285750" indent="-285750">
              <a:lnSpc>
                <a:spcPct val="150000"/>
              </a:lnSpc>
              <a:buFont typeface="Wingdings" panose="05000000000000000000" pitchFamily="2" charset="2"/>
              <a:buChar char="u"/>
            </a:pPr>
            <a:r>
              <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以其他方法骗取对方当事人财物的。</a:t>
            </a:r>
          </a:p>
        </p:txBody>
      </p:sp>
      <p:pic>
        <p:nvPicPr>
          <p:cNvPr id="6" name="图片 5"/>
          <p:cNvPicPr>
            <a:picLocks noChangeAspect="1"/>
          </p:cNvPicPr>
          <p:nvPr/>
        </p:nvPicPr>
        <p:blipFill rotWithShape="1">
          <a:blip r:embed="rId3"/>
          <a:srcRect l="14272" r="15749"/>
          <a:stretch/>
        </p:blipFill>
        <p:spPr>
          <a:xfrm>
            <a:off x="1657457" y="2034521"/>
            <a:ext cx="2323651" cy="3320487"/>
          </a:xfrm>
          <a:prstGeom prst="rect">
            <a:avLst/>
          </a:prstGeom>
          <a:effectLst>
            <a:outerShdw blurRad="50800" dist="38100" dir="10800000" algn="r" rotWithShape="0">
              <a:prstClr val="black">
                <a:alpha val="40000"/>
              </a:prstClr>
            </a:outerShdw>
          </a:effectLst>
        </p:spPr>
      </p:pic>
      <p:pic>
        <p:nvPicPr>
          <p:cNvPr id="9" name="图片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819282" y="3837922"/>
            <a:ext cx="1949288" cy="1949288"/>
          </a:xfrm>
          <a:prstGeom prst="rect">
            <a:avLst/>
          </a:prstGeom>
        </p:spPr>
      </p:pic>
      <p:sp>
        <p:nvSpPr>
          <p:cNvPr id="10" name="矩形 9"/>
          <p:cNvSpPr/>
          <p:nvPr/>
        </p:nvSpPr>
        <p:spPr>
          <a:xfrm>
            <a:off x="1119333" y="1594534"/>
            <a:ext cx="10112569" cy="410556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矩形 1"/>
          <p:cNvSpPr/>
          <p:nvPr/>
        </p:nvSpPr>
        <p:spPr>
          <a:xfrm>
            <a:off x="4407413" y="1791083"/>
            <a:ext cx="2047532" cy="369332"/>
          </a:xfrm>
          <a:prstGeom prst="rect">
            <a:avLst/>
          </a:prstGeom>
          <a:solidFill>
            <a:schemeClr val="bg1"/>
          </a:solidFill>
        </p:spPr>
        <p:txBody>
          <a:bodyPr wrap="square">
            <a:spAutoFit/>
          </a:bodyPr>
          <a:lstStyle/>
          <a:p>
            <a:pPr algn="ctr"/>
            <a:r>
              <a:rPr lang="en-US" altLang="zh-CN"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四</a:t>
            </a:r>
            <a:r>
              <a:rPr lang="en-US" altLang="zh-CN"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合同诈骗罪</a:t>
            </a:r>
          </a:p>
        </p:txBody>
      </p:sp>
      <p:pic>
        <p:nvPicPr>
          <p:cNvPr id="8" name="图片 7" descr="应天校徽_副本.png"/>
          <p:cNvPicPr>
            <a:picLocks noChangeAspect="1"/>
          </p:cNvPicPr>
          <p:nvPr/>
        </p:nvPicPr>
        <p:blipFill>
          <a:blip r:embed="rId5" cstate="print"/>
          <a:stretch>
            <a:fillRect/>
          </a:stretch>
        </p:blipFill>
        <p:spPr>
          <a:xfrm>
            <a:off x="10505746" y="366790"/>
            <a:ext cx="1227450" cy="831555"/>
          </a:xfrm>
          <a:prstGeom prst="rect">
            <a:avLst/>
          </a:prstGeom>
        </p:spPr>
      </p:pic>
    </p:spTree>
    <p:extLst>
      <p:ext uri="{BB962C8B-B14F-4D97-AF65-F5344CB8AC3E}">
        <p14:creationId xmlns="" xmlns:p14="http://schemas.microsoft.com/office/powerpoint/2010/main" val="629434646"/>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P spid="10"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2"/>
          <p:cNvSpPr txBox="1"/>
          <p:nvPr/>
        </p:nvSpPr>
        <p:spPr>
          <a:xfrm>
            <a:off x="1120539" y="662452"/>
            <a:ext cx="1620957" cy="52322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法律处罚</a:t>
            </a:r>
          </a:p>
        </p:txBody>
      </p:sp>
      <p:sp>
        <p:nvSpPr>
          <p:cNvPr id="6" name="矩形 5"/>
          <p:cNvSpPr/>
          <p:nvPr/>
        </p:nvSpPr>
        <p:spPr>
          <a:xfrm>
            <a:off x="4355953" y="2704421"/>
            <a:ext cx="6345655" cy="230832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16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中华人民共和国刑法</a:t>
            </a:r>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一百七十九条规定：未经国家有关主管部门批准，擅自发行股票或者公司、企业债券，数额巨大、后果严重或者有其他严重情节的，处五年以下有期徒刑或者拘役，并处或者单处非法募集资金金额百分之一以上百分之五以下罚金。单位犯前款罪的，对单位判处罚金，并对其直接负责的主管人员和其他直接责任人员，处五年以下有期徒刑或者拘役。</a:t>
            </a:r>
          </a:p>
        </p:txBody>
      </p:sp>
      <p:pic>
        <p:nvPicPr>
          <p:cNvPr id="9" name="图片 8"/>
          <p:cNvPicPr>
            <a:picLocks noChangeAspect="1"/>
          </p:cNvPicPr>
          <p:nvPr/>
        </p:nvPicPr>
        <p:blipFill rotWithShape="1">
          <a:blip r:embed="rId3"/>
          <a:srcRect l="14272" r="15749"/>
          <a:stretch/>
        </p:blipFill>
        <p:spPr>
          <a:xfrm>
            <a:off x="1769025" y="2055182"/>
            <a:ext cx="2323651" cy="3320487"/>
          </a:xfrm>
          <a:prstGeom prst="rect">
            <a:avLst/>
          </a:prstGeom>
          <a:effectLst>
            <a:outerShdw blurRad="50800" dist="38100" dir="10800000" algn="r" rotWithShape="0">
              <a:prstClr val="black">
                <a:alpha val="40000"/>
              </a:prstClr>
            </a:outerShdw>
          </a:effectLst>
        </p:spPr>
      </p:pic>
      <p:pic>
        <p:nvPicPr>
          <p:cNvPr id="10" name="图片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930850" y="3858583"/>
            <a:ext cx="1949288" cy="1949288"/>
          </a:xfrm>
          <a:prstGeom prst="rect">
            <a:avLst/>
          </a:prstGeom>
        </p:spPr>
      </p:pic>
      <p:sp>
        <p:nvSpPr>
          <p:cNvPr id="11" name="矩形 10"/>
          <p:cNvSpPr/>
          <p:nvPr/>
        </p:nvSpPr>
        <p:spPr>
          <a:xfrm>
            <a:off x="1119333" y="1594534"/>
            <a:ext cx="10112569" cy="410556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p:nvPr/>
        </p:nvSpPr>
        <p:spPr>
          <a:xfrm>
            <a:off x="4359847" y="2130658"/>
            <a:ext cx="4281233" cy="369332"/>
          </a:xfrm>
          <a:prstGeom prst="rect">
            <a:avLst/>
          </a:prstGeom>
          <a:solidFill>
            <a:schemeClr val="bg1"/>
          </a:solidFill>
        </p:spPr>
        <p:txBody>
          <a:bodyPr wrap="square">
            <a:spAutoFit/>
          </a:bodyPr>
          <a:lstStyle/>
          <a:p>
            <a:pPr algn="ctr"/>
            <a:r>
              <a:rPr lang="en-US" altLang="zh-CN"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五</a:t>
            </a:r>
            <a:r>
              <a:rPr lang="en-US" altLang="zh-CN"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擅自发行股票、公司、企业债券罪</a:t>
            </a:r>
          </a:p>
        </p:txBody>
      </p:sp>
      <p:pic>
        <p:nvPicPr>
          <p:cNvPr id="8" name="图片 7" descr="应天校徽_副本.png"/>
          <p:cNvPicPr>
            <a:picLocks noChangeAspect="1"/>
          </p:cNvPicPr>
          <p:nvPr/>
        </p:nvPicPr>
        <p:blipFill>
          <a:blip r:embed="rId5" cstate="print"/>
          <a:stretch>
            <a:fillRect/>
          </a:stretch>
        </p:blipFill>
        <p:spPr>
          <a:xfrm>
            <a:off x="10505746" y="366790"/>
            <a:ext cx="1227450" cy="831555"/>
          </a:xfrm>
          <a:prstGeom prst="rect">
            <a:avLst/>
          </a:prstGeom>
        </p:spPr>
      </p:pic>
    </p:spTree>
    <p:extLst>
      <p:ext uri="{BB962C8B-B14F-4D97-AF65-F5344CB8AC3E}">
        <p14:creationId xmlns="" xmlns:p14="http://schemas.microsoft.com/office/powerpoint/2010/main" val="2034728056"/>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11"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2"/>
          <p:cNvSpPr txBox="1"/>
          <p:nvPr/>
        </p:nvSpPr>
        <p:spPr>
          <a:xfrm>
            <a:off x="1120539" y="662452"/>
            <a:ext cx="1620957" cy="52322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法律处罚</a:t>
            </a:r>
          </a:p>
        </p:txBody>
      </p:sp>
      <p:sp>
        <p:nvSpPr>
          <p:cNvPr id="9" name="矩形 8"/>
          <p:cNvSpPr/>
          <p:nvPr/>
        </p:nvSpPr>
        <p:spPr>
          <a:xfrm>
            <a:off x="4186761" y="2672257"/>
            <a:ext cx="6712148" cy="230832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16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中华人民共和国刑法</a:t>
            </a:r>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百二十四条之一：“组织、领导以推销商品、提供服务等经营活动为名，要求参加者以缴纳费用或者购买商品、服务等方式获得加入资格，并按照一定顺序组成层级，直接或者间接以发展人员的数量作为计酬或者返利依据，引诱、胁迫参加者继续发展他人参加，骗取财物，扰乱经济社会秩序的传销活动的，处五年以下有期徒刑或者拘役，并处罚金；情节严重的，处五年以上有期徒刑，并处罚金。”</a:t>
            </a:r>
          </a:p>
        </p:txBody>
      </p:sp>
      <p:pic>
        <p:nvPicPr>
          <p:cNvPr id="6" name="图片 5"/>
          <p:cNvPicPr>
            <a:picLocks noChangeAspect="1"/>
          </p:cNvPicPr>
          <p:nvPr/>
        </p:nvPicPr>
        <p:blipFill rotWithShape="1">
          <a:blip r:embed="rId3"/>
          <a:srcRect l="14272" r="15749"/>
          <a:stretch/>
        </p:blipFill>
        <p:spPr>
          <a:xfrm>
            <a:off x="1579671" y="2087673"/>
            <a:ext cx="2323651" cy="3320487"/>
          </a:xfrm>
          <a:prstGeom prst="rect">
            <a:avLst/>
          </a:prstGeom>
          <a:effectLst>
            <a:outerShdw blurRad="50800" dist="38100" dir="10800000" algn="r" rotWithShape="0">
              <a:prstClr val="black">
                <a:alpha val="40000"/>
              </a:prstClr>
            </a:outerShdw>
          </a:effectLst>
        </p:spPr>
      </p:pic>
      <p:pic>
        <p:nvPicPr>
          <p:cNvPr id="10" name="图片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41496" y="3891074"/>
            <a:ext cx="1949288" cy="1949288"/>
          </a:xfrm>
          <a:prstGeom prst="rect">
            <a:avLst/>
          </a:prstGeom>
        </p:spPr>
      </p:pic>
      <p:sp>
        <p:nvSpPr>
          <p:cNvPr id="11" name="矩形 10"/>
          <p:cNvSpPr/>
          <p:nvPr/>
        </p:nvSpPr>
        <p:spPr>
          <a:xfrm>
            <a:off x="1119333" y="1594534"/>
            <a:ext cx="10112569" cy="410556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矩形 1"/>
          <p:cNvSpPr/>
          <p:nvPr/>
        </p:nvSpPr>
        <p:spPr>
          <a:xfrm>
            <a:off x="4186760" y="2163149"/>
            <a:ext cx="3549064" cy="369332"/>
          </a:xfrm>
          <a:prstGeom prst="rect">
            <a:avLst/>
          </a:prstGeom>
          <a:solidFill>
            <a:schemeClr val="bg1"/>
          </a:solidFill>
        </p:spPr>
        <p:txBody>
          <a:bodyPr wrap="square">
            <a:spAutoFit/>
          </a:bodyPr>
          <a:lstStyle/>
          <a:p>
            <a:pPr algn="ct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（六）组织、领导传销活动罪</a:t>
            </a:r>
          </a:p>
        </p:txBody>
      </p:sp>
      <p:pic>
        <p:nvPicPr>
          <p:cNvPr id="8" name="图片 7" descr="应天校徽_副本.png"/>
          <p:cNvPicPr>
            <a:picLocks noChangeAspect="1"/>
          </p:cNvPicPr>
          <p:nvPr/>
        </p:nvPicPr>
        <p:blipFill>
          <a:blip r:embed="rId5" cstate="print"/>
          <a:stretch>
            <a:fillRect/>
          </a:stretch>
        </p:blipFill>
        <p:spPr>
          <a:xfrm>
            <a:off x="10505746" y="366790"/>
            <a:ext cx="1227450" cy="831555"/>
          </a:xfrm>
          <a:prstGeom prst="rect">
            <a:avLst/>
          </a:prstGeom>
        </p:spPr>
      </p:pic>
    </p:spTree>
    <p:extLst>
      <p:ext uri="{BB962C8B-B14F-4D97-AF65-F5344CB8AC3E}">
        <p14:creationId xmlns="" xmlns:p14="http://schemas.microsoft.com/office/powerpoint/2010/main" val="2322111909"/>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1"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2"/>
          <p:cNvSpPr txBox="1"/>
          <p:nvPr/>
        </p:nvSpPr>
        <p:spPr>
          <a:xfrm>
            <a:off x="1120539" y="662452"/>
            <a:ext cx="1620957" cy="52322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法律处罚</a:t>
            </a:r>
          </a:p>
        </p:txBody>
      </p:sp>
      <p:sp>
        <p:nvSpPr>
          <p:cNvPr id="6" name="矩形 5"/>
          <p:cNvSpPr/>
          <p:nvPr/>
        </p:nvSpPr>
        <p:spPr>
          <a:xfrm>
            <a:off x="4075648" y="2324743"/>
            <a:ext cx="6786975" cy="332398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u"/>
            </a:pPr>
            <a:r>
              <a:rPr lang="en-US" altLang="zh-CN" sz="1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中华人民共和国银行业监督管理法</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四十四条规定：擅自设立银行业金融机构或者非法从事银行业金融机构的业务活动的，由国务院银行业监督管理机构予以取缔；构成犯罪的，依法追究刑事责任；尚不构成犯罪的，由国务院银行业监督管理机构没收违法所得，违法所得五十万元以上的，并处违法所得一倍以上五倍以下罚款；没有违法所得或者违法所得不足五十万元的，处五十万元以上二百万元以下罚款。</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u"/>
            </a:pP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中华人民共和国商业银行法</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第八十一条规定：未经国务院银行业监督管理机构批准，擅自设立商业银行，或者非法吸收公众存款、变相吸收公众存款，构成犯罪的，依法追究刑事责任；并由国务院银行业监督管理机构予以取缔。</a:t>
            </a:r>
          </a:p>
          <a:p>
            <a:pPr marL="285750" indent="-285750">
              <a:buFont typeface="Wingdings" panose="05000000000000000000" pitchFamily="2" charset="2"/>
              <a:buChar char="u"/>
            </a:pP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中华人民共和国证券法</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一百九十七条规定：未经批准，擅自设立证券公司或者非法经营证券业务的，由证券监督管理机构予以取缔，没收违法所得，并处以违法所得一倍以上五倍以下的罚款；没有违法所得或者违法所得不足三十万元的，处以三十万元以上六十万元以下的罚款。对直接负责的主管人员和其他直接责任人员给予警告，并处以三万元以上三十万元以下的罚款。 </a:t>
            </a:r>
          </a:p>
          <a:p>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 name="直接连接符 2"/>
          <p:cNvCxnSpPr/>
          <p:nvPr/>
        </p:nvCxnSpPr>
        <p:spPr>
          <a:xfrm>
            <a:off x="4254627" y="2420047"/>
            <a:ext cx="0" cy="29615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002382" y="1904047"/>
            <a:ext cx="6943859" cy="369332"/>
          </a:xfrm>
          <a:prstGeom prst="rect">
            <a:avLst/>
          </a:prstGeom>
          <a:solidFill>
            <a:schemeClr val="bg1"/>
          </a:solidFill>
        </p:spPr>
        <p:txBody>
          <a:bodyPr wrap="square">
            <a:spAutoFit/>
          </a:bodyPr>
          <a:lstStyle/>
          <a:p>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（七）没收违法所得、罚款、责令停业整顿、取缔机构等行政处罚</a:t>
            </a:r>
          </a:p>
        </p:txBody>
      </p:sp>
      <p:pic>
        <p:nvPicPr>
          <p:cNvPr id="9" name="图片 8"/>
          <p:cNvPicPr>
            <a:picLocks noChangeAspect="1"/>
          </p:cNvPicPr>
          <p:nvPr/>
        </p:nvPicPr>
        <p:blipFill rotWithShape="1">
          <a:blip r:embed="rId3"/>
          <a:srcRect l="14272" r="15749"/>
          <a:stretch/>
        </p:blipFill>
        <p:spPr>
          <a:xfrm>
            <a:off x="1399032" y="2088713"/>
            <a:ext cx="2323651" cy="3320487"/>
          </a:xfrm>
          <a:prstGeom prst="rect">
            <a:avLst/>
          </a:prstGeom>
          <a:effectLst>
            <a:outerShdw blurRad="50800" dist="38100" dir="10800000" algn="r" rotWithShape="0">
              <a:prstClr val="black">
                <a:alpha val="40000"/>
              </a:prstClr>
            </a:outerShdw>
          </a:effectLst>
        </p:spPr>
      </p:pic>
      <p:pic>
        <p:nvPicPr>
          <p:cNvPr id="10" name="图片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560857" y="3892114"/>
            <a:ext cx="1949288" cy="1949288"/>
          </a:xfrm>
          <a:prstGeom prst="rect">
            <a:avLst/>
          </a:prstGeom>
        </p:spPr>
      </p:pic>
      <p:sp>
        <p:nvSpPr>
          <p:cNvPr id="11" name="矩形 10"/>
          <p:cNvSpPr/>
          <p:nvPr/>
        </p:nvSpPr>
        <p:spPr>
          <a:xfrm>
            <a:off x="1119333" y="1594534"/>
            <a:ext cx="10112569" cy="410556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2" name="图片 11" descr="应天校徽_副本.png"/>
          <p:cNvPicPr>
            <a:picLocks noChangeAspect="1"/>
          </p:cNvPicPr>
          <p:nvPr/>
        </p:nvPicPr>
        <p:blipFill>
          <a:blip r:embed="rId5" cstate="print"/>
          <a:stretch>
            <a:fillRect/>
          </a:stretch>
        </p:blipFill>
        <p:spPr>
          <a:xfrm>
            <a:off x="10505746" y="366790"/>
            <a:ext cx="1227450" cy="831555"/>
          </a:xfrm>
          <a:prstGeom prst="rect">
            <a:avLst/>
          </a:prstGeom>
        </p:spPr>
      </p:pic>
    </p:spTree>
    <p:extLst>
      <p:ext uri="{BB962C8B-B14F-4D97-AF65-F5344CB8AC3E}">
        <p14:creationId xmlns="" xmlns:p14="http://schemas.microsoft.com/office/powerpoint/2010/main" val="2170010249"/>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2"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2"/>
          <p:cNvSpPr txBox="1"/>
          <p:nvPr/>
        </p:nvSpPr>
        <p:spPr>
          <a:xfrm>
            <a:off x="1120539" y="662452"/>
            <a:ext cx="1620957" cy="52322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法律处罚</a:t>
            </a:r>
          </a:p>
        </p:txBody>
      </p:sp>
      <p:cxnSp>
        <p:nvCxnSpPr>
          <p:cNvPr id="3" name="直接连接符 2"/>
          <p:cNvCxnSpPr/>
          <p:nvPr/>
        </p:nvCxnSpPr>
        <p:spPr>
          <a:xfrm>
            <a:off x="4044337" y="2231318"/>
            <a:ext cx="0" cy="31778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865783" y="2169900"/>
            <a:ext cx="7132860" cy="353943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u"/>
            </a:pPr>
            <a:r>
              <a:rPr lang="en-US" altLang="zh-CN" sz="1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中华人民共和国证券投资基金法</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八十五条规定：未经国务院证券监督管理机构核准，擅自募集基金的，责令停止，返还所募资金和加计的银行同期存款利息，没收违法所得，并处所募资金金额百分之一以上百分之五以下罚款；构成犯罪的，依法追究刑事责任。第八十七条规定：未经国务院证券监督管理机构核准，擅自从事基金管理业务或者基金托管业务的，责令停止，没收违法所得；违法所得一百万元以上的，并处违法所得一倍以上五倍以下罚款；没有违法所得或者违法所得不足一百万元的，并处十万元以上一百万元以下罚款；给基金财产或者基金份额持有人造成损害的，依法承担赔偿责任；对直接负责的主管人员和其他直接责任人员给予警告，并处三万元以上三十万元以下罚款；构成犯罪的，依法追究刑事责任。</a:t>
            </a:r>
          </a:p>
          <a:p>
            <a:pPr marL="285750" indent="-285750">
              <a:buFont typeface="Wingdings" panose="05000000000000000000" pitchFamily="2" charset="2"/>
              <a:buChar char="u"/>
            </a:pP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非法金融机构和非法金融业务活动取缔办法</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第二十二条规定：设立非法金融机构或者从事非法金融业务活动，构成犯罪的，依法追究刑事责任；尚不构成犯罪的，由中国人民银行没收非法所得，并处非法所得</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倍以上</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倍以下的罚款；没有非法所得的，处</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万元以上</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50</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万元以下的罚款。 第二十三条规定：擅自批准设立非法金融机构或者擅自批准从事非法金融业务活动的，对直接负责的主管人员和其他直接责任人员依法给予行政处分；构成犯罪的，依法追究刑事责任。</a:t>
            </a:r>
          </a:p>
          <a:p>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 name="图片 9"/>
          <p:cNvPicPr>
            <a:picLocks noChangeAspect="1"/>
          </p:cNvPicPr>
          <p:nvPr/>
        </p:nvPicPr>
        <p:blipFill rotWithShape="1">
          <a:blip r:embed="rId3"/>
          <a:srcRect l="14272" r="15749"/>
          <a:stretch/>
        </p:blipFill>
        <p:spPr>
          <a:xfrm>
            <a:off x="1399032" y="2088713"/>
            <a:ext cx="2323651" cy="3320487"/>
          </a:xfrm>
          <a:prstGeom prst="rect">
            <a:avLst/>
          </a:prstGeom>
          <a:effectLst>
            <a:outerShdw blurRad="50800" dist="38100" dir="10800000" algn="r" rotWithShape="0">
              <a:prstClr val="black">
                <a:alpha val="40000"/>
              </a:prstClr>
            </a:outerShdw>
          </a:effectLst>
        </p:spPr>
      </p:pic>
      <p:pic>
        <p:nvPicPr>
          <p:cNvPr id="11" name="图片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560857" y="3892114"/>
            <a:ext cx="1949288" cy="1949288"/>
          </a:xfrm>
          <a:prstGeom prst="rect">
            <a:avLst/>
          </a:prstGeom>
        </p:spPr>
      </p:pic>
      <p:sp>
        <p:nvSpPr>
          <p:cNvPr id="12" name="矩形 11"/>
          <p:cNvSpPr/>
          <p:nvPr/>
        </p:nvSpPr>
        <p:spPr>
          <a:xfrm>
            <a:off x="1119333" y="1594534"/>
            <a:ext cx="10112569" cy="410556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矩形 1"/>
          <p:cNvSpPr/>
          <p:nvPr/>
        </p:nvSpPr>
        <p:spPr>
          <a:xfrm>
            <a:off x="3957390" y="1791332"/>
            <a:ext cx="6931692" cy="369332"/>
          </a:xfrm>
          <a:prstGeom prst="rect">
            <a:avLst/>
          </a:prstGeom>
          <a:solidFill>
            <a:schemeClr val="bg1"/>
          </a:solidFill>
        </p:spPr>
        <p:txBody>
          <a:bodyPr wrap="square">
            <a:spAutoFit/>
          </a:bodyPr>
          <a:lstStyle/>
          <a:p>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（七）没收违法所得、罚款、责令停业整顿、取缔机构等行政处罚</a:t>
            </a:r>
          </a:p>
        </p:txBody>
      </p:sp>
      <p:pic>
        <p:nvPicPr>
          <p:cNvPr id="13" name="图片 12" descr="应天校徽_副本.png"/>
          <p:cNvPicPr>
            <a:picLocks noChangeAspect="1"/>
          </p:cNvPicPr>
          <p:nvPr/>
        </p:nvPicPr>
        <p:blipFill>
          <a:blip r:embed="rId5" cstate="print"/>
          <a:stretch>
            <a:fillRect/>
          </a:stretch>
        </p:blipFill>
        <p:spPr>
          <a:xfrm>
            <a:off x="10505746" y="366790"/>
            <a:ext cx="1227450" cy="831555"/>
          </a:xfrm>
          <a:prstGeom prst="rect">
            <a:avLst/>
          </a:prstGeom>
        </p:spPr>
      </p:pic>
    </p:spTree>
    <p:extLst>
      <p:ext uri="{BB962C8B-B14F-4D97-AF65-F5344CB8AC3E}">
        <p14:creationId xmlns="" xmlns:p14="http://schemas.microsoft.com/office/powerpoint/2010/main" val="3439408696"/>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2"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1204" y="2275"/>
            <a:ext cx="12213205" cy="6855725"/>
            <a:chOff x="-21204" y="2275"/>
            <a:chExt cx="12213205" cy="6855725"/>
          </a:xfrm>
        </p:grpSpPr>
        <p:pic>
          <p:nvPicPr>
            <p:cNvPr id="29" name="图片 2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5400000">
              <a:off x="2657536" y="-2676465"/>
              <a:ext cx="6855725" cy="12213205"/>
            </a:xfrm>
            <a:prstGeom prst="rect">
              <a:avLst/>
            </a:prstGeom>
          </p:spPr>
        </p:pic>
        <p:sp>
          <p:nvSpPr>
            <p:cNvPr id="10" name="矩形 9"/>
            <p:cNvSpPr/>
            <p:nvPr/>
          </p:nvSpPr>
          <p:spPr>
            <a:xfrm>
              <a:off x="344245" y="343376"/>
              <a:ext cx="11542955" cy="62403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矩形 23"/>
            <p:cNvSpPr/>
            <p:nvPr/>
          </p:nvSpPr>
          <p:spPr>
            <a:xfrm>
              <a:off x="215153" y="225912"/>
              <a:ext cx="11779623" cy="6497619"/>
            </a:xfrm>
            <a:prstGeom prst="rect">
              <a:avLst/>
            </a:prstGeom>
            <a:noFill/>
            <a:ln w="571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2" name="组合 21"/>
          <p:cNvGrpSpPr/>
          <p:nvPr/>
        </p:nvGrpSpPr>
        <p:grpSpPr>
          <a:xfrm>
            <a:off x="-659114" y="1555459"/>
            <a:ext cx="3674374" cy="4119464"/>
            <a:chOff x="-1491926" y="-1160554"/>
            <a:chExt cx="5221224" cy="5853690"/>
          </a:xfrm>
        </p:grpSpPr>
        <p:pic>
          <p:nvPicPr>
            <p:cNvPr id="23" name="图片 2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3477407">
              <a:off x="-329842" y="4589"/>
              <a:ext cx="2897055" cy="5221224"/>
            </a:xfrm>
            <a:prstGeom prst="rect">
              <a:avLst/>
            </a:prstGeom>
          </p:spPr>
        </p:pic>
        <p:pic>
          <p:nvPicPr>
            <p:cNvPr id="25" name="图片 2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0991138">
              <a:off x="83137" y="-1160554"/>
              <a:ext cx="3140287" cy="3409050"/>
            </a:xfrm>
            <a:prstGeom prst="rect">
              <a:avLst/>
            </a:prstGeom>
          </p:spPr>
        </p:pic>
        <p:pic>
          <p:nvPicPr>
            <p:cNvPr id="26" name="图片 25"/>
            <p:cNvPicPr>
              <a:picLocks noChangeAspect="1"/>
            </p:cNvPicPr>
            <p:nvPr/>
          </p:nvPicPr>
          <p:blipFill rotWithShape="1">
            <a:blip r:embed="rId4" cstate="print">
              <a:extLst>
                <a:ext uri="{28A0092B-C50C-407E-A947-70E740481C1C}">
                  <a14:useLocalDpi xmlns="" xmlns:a14="http://schemas.microsoft.com/office/drawing/2010/main" val="0"/>
                </a:ext>
              </a:extLst>
            </a:blip>
            <a:srcRect t="45916"/>
            <a:stretch/>
          </p:blipFill>
          <p:spPr>
            <a:xfrm rot="3477407">
              <a:off x="-1332891" y="1832677"/>
              <a:ext cx="2897055" cy="2823863"/>
            </a:xfrm>
            <a:prstGeom prst="rect">
              <a:avLst/>
            </a:prstGeom>
          </p:spPr>
        </p:pic>
      </p:grpSp>
      <p:sp>
        <p:nvSpPr>
          <p:cNvPr id="6" name="矩形 5"/>
          <p:cNvSpPr/>
          <p:nvPr/>
        </p:nvSpPr>
        <p:spPr>
          <a:xfrm>
            <a:off x="1275142" y="-45395"/>
            <a:ext cx="1516836" cy="2258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标题 1"/>
          <p:cNvSpPr>
            <a:spLocks noGrp="1"/>
          </p:cNvSpPr>
          <p:nvPr/>
        </p:nvSpPr>
        <p:spPr>
          <a:xfrm>
            <a:off x="1618032" y="343118"/>
            <a:ext cx="1066370"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sz="48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目录</a:t>
            </a:r>
          </a:p>
        </p:txBody>
      </p:sp>
      <p:sp>
        <p:nvSpPr>
          <p:cNvPr id="19" name="内容占位符 2"/>
          <p:cNvSpPr>
            <a:spLocks noGrp="1"/>
          </p:cNvSpPr>
          <p:nvPr/>
        </p:nvSpPr>
        <p:spPr>
          <a:xfrm>
            <a:off x="3660899" y="2118073"/>
            <a:ext cx="7277051" cy="35568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5pPr>
            <a:lvl6pPr marL="250571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9pPr>
          </a:lstStyle>
          <a:p>
            <a:pPr>
              <a:lnSpc>
                <a:spcPct val="150000"/>
              </a:lnSpc>
              <a:buClr>
                <a:srgbClr val="0D0405"/>
              </a:buClr>
            </a:pPr>
            <a:r>
              <a:rPr lang="zh-CN" altLang="en-US" sz="32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非法</a:t>
            </a:r>
            <a:r>
              <a:rPr lang="zh-CN" altLang="en-US"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集资七大问</a:t>
            </a:r>
            <a:endParaRPr lang="en-US"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buClr>
                <a:srgbClr val="0D0405"/>
              </a:buClr>
            </a:pPr>
            <a:r>
              <a:rPr lang="zh-CN" altLang="en-US" sz="32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从事</a:t>
            </a:r>
            <a:r>
              <a:rPr lang="zh-CN" altLang="en-US"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非法集资活动会受到的法律处罚</a:t>
            </a:r>
            <a:endParaRPr lang="en-US"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buClr>
                <a:srgbClr val="0D0405"/>
              </a:buClr>
            </a:pPr>
            <a:r>
              <a:rPr lang="zh-CN" altLang="en-US" sz="3200" b="1"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非法</a:t>
            </a:r>
            <a:r>
              <a:rPr lang="zh-CN" altLang="en-US"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集资十大典型案件</a:t>
            </a:r>
            <a:endParaRPr lang="en-US"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buClr>
                <a:srgbClr val="0D0405"/>
              </a:buClr>
            </a:pPr>
            <a:r>
              <a:rPr lang="zh-CN" altLang="en-US" sz="32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面对</a:t>
            </a:r>
            <a:r>
              <a:rPr lang="zh-CN" altLang="en-US"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诱惑如何处理</a:t>
            </a:r>
          </a:p>
        </p:txBody>
      </p:sp>
      <p:pic>
        <p:nvPicPr>
          <p:cNvPr id="21" name="图片 20"/>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8349911" y="1151908"/>
            <a:ext cx="1942400" cy="1942400"/>
          </a:xfrm>
          <a:prstGeom prst="rect">
            <a:avLst/>
          </a:prstGeom>
        </p:spPr>
      </p:pic>
      <p:pic>
        <p:nvPicPr>
          <p:cNvPr id="31" name="图片 30"/>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955748" y="4579123"/>
            <a:ext cx="1953312" cy="1743644"/>
          </a:xfrm>
          <a:prstGeom prst="rect">
            <a:avLst/>
          </a:prstGeom>
        </p:spPr>
      </p:pic>
      <p:pic>
        <p:nvPicPr>
          <p:cNvPr id="15" name="图片 14" descr="应天校徽_副本.png"/>
          <p:cNvPicPr>
            <a:picLocks noChangeAspect="1"/>
          </p:cNvPicPr>
          <p:nvPr/>
        </p:nvPicPr>
        <p:blipFill>
          <a:blip r:embed="rId8" cstate="print"/>
          <a:stretch>
            <a:fillRect/>
          </a:stretch>
        </p:blipFill>
        <p:spPr>
          <a:xfrm>
            <a:off x="10505746" y="366790"/>
            <a:ext cx="1227450" cy="831555"/>
          </a:xfrm>
          <a:prstGeom prst="rect">
            <a:avLst/>
          </a:prstGeom>
        </p:spPr>
      </p:pic>
    </p:spTree>
    <p:extLst>
      <p:ext uri="{BB962C8B-B14F-4D97-AF65-F5344CB8AC3E}">
        <p14:creationId xmlns="" xmlns:p14="http://schemas.microsoft.com/office/powerpoint/2010/main" val="1985915155"/>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down)">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up)">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2"/>
          <p:cNvSpPr txBox="1"/>
          <p:nvPr/>
        </p:nvSpPr>
        <p:spPr>
          <a:xfrm>
            <a:off x="1120539" y="662452"/>
            <a:ext cx="1620957" cy="52322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法律处罚</a:t>
            </a:r>
          </a:p>
        </p:txBody>
      </p:sp>
      <p:cxnSp>
        <p:nvCxnSpPr>
          <p:cNvPr id="3" name="直接连接符 2"/>
          <p:cNvCxnSpPr/>
          <p:nvPr/>
        </p:nvCxnSpPr>
        <p:spPr>
          <a:xfrm>
            <a:off x="4043262" y="2478125"/>
            <a:ext cx="0" cy="28974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3843899" y="2298045"/>
            <a:ext cx="6699133" cy="304698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nSpc>
                <a:spcPct val="150000"/>
              </a:lnSpc>
              <a:buFont typeface="Wingdings" panose="05000000000000000000" pitchFamily="2" charset="2"/>
              <a:buChar char="u"/>
            </a:pPr>
            <a:r>
              <a:rPr lang="en-US" altLang="zh-CN" sz="16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禁止传销条例</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第二十四条规定：有本条例第七条规定的行为，组织策划传销的，由工商行政管理部门没收非法财物，没收违法所得，处</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50</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万元以上</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万元以下的罚款；构成犯罪的，依法追究刑事责任。有本条例第七条规定的行为，介绍、诱骗、胁迫他人参加传销的，由工商行政管理部门责令停止违法行为，没收非法财物，没收违法所得，处</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万元以上</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50</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万元以下的罚款；构成犯罪的，依法追究刑事责任。有本条例第七条规定的行为，参加传销的，由工商行政管理部门责令停止违法行为，可以处</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2000</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元以下的罚款。第二十五条规定：工商行政管理部门依照本条例第二十四条的规定进行处罚时，可以依照有关法律、行政法规的规定，责令停业整顿或者吊销营业执照</a:t>
            </a:r>
            <a:r>
              <a:rPr lang="zh-CN" altLang="en-US" sz="1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9" name="图片 8"/>
          <p:cNvPicPr>
            <a:picLocks noChangeAspect="1"/>
          </p:cNvPicPr>
          <p:nvPr/>
        </p:nvPicPr>
        <p:blipFill rotWithShape="1">
          <a:blip r:embed="rId3"/>
          <a:srcRect l="14272" r="15749"/>
          <a:stretch/>
        </p:blipFill>
        <p:spPr>
          <a:xfrm>
            <a:off x="1387390" y="1947405"/>
            <a:ext cx="2323651" cy="3320487"/>
          </a:xfrm>
          <a:prstGeom prst="rect">
            <a:avLst/>
          </a:prstGeom>
          <a:effectLst>
            <a:outerShdw blurRad="50800" dist="38100" dir="10800000" algn="r" rotWithShape="0">
              <a:prstClr val="black">
                <a:alpha val="40000"/>
              </a:prstClr>
            </a:outerShdw>
          </a:effectLst>
        </p:spPr>
      </p:pic>
      <p:pic>
        <p:nvPicPr>
          <p:cNvPr id="11" name="图片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549215" y="3750806"/>
            <a:ext cx="1949288" cy="1949288"/>
          </a:xfrm>
          <a:prstGeom prst="rect">
            <a:avLst/>
          </a:prstGeom>
        </p:spPr>
      </p:pic>
      <p:sp>
        <p:nvSpPr>
          <p:cNvPr id="12" name="矩形 11"/>
          <p:cNvSpPr/>
          <p:nvPr/>
        </p:nvSpPr>
        <p:spPr>
          <a:xfrm>
            <a:off x="1119333" y="1594534"/>
            <a:ext cx="10112569" cy="410556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矩形 1"/>
          <p:cNvSpPr/>
          <p:nvPr/>
        </p:nvSpPr>
        <p:spPr>
          <a:xfrm>
            <a:off x="3843899" y="1927372"/>
            <a:ext cx="6968907" cy="369332"/>
          </a:xfrm>
          <a:prstGeom prst="rect">
            <a:avLst/>
          </a:prstGeom>
          <a:solidFill>
            <a:schemeClr val="bg1"/>
          </a:solidFill>
        </p:spPr>
        <p:txBody>
          <a:bodyPr wrap="square">
            <a:spAutoFit/>
          </a:bodyPr>
          <a:lstStyle/>
          <a:p>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（七）没收违法所得、罚款、责令停业整顿、取缔机构等行政处罚</a:t>
            </a:r>
          </a:p>
        </p:txBody>
      </p:sp>
      <p:pic>
        <p:nvPicPr>
          <p:cNvPr id="13" name="图片 12" descr="应天校徽_副本.png"/>
          <p:cNvPicPr>
            <a:picLocks noChangeAspect="1"/>
          </p:cNvPicPr>
          <p:nvPr/>
        </p:nvPicPr>
        <p:blipFill>
          <a:blip r:embed="rId5" cstate="print"/>
          <a:stretch>
            <a:fillRect/>
          </a:stretch>
        </p:blipFill>
        <p:spPr>
          <a:xfrm>
            <a:off x="10505746" y="366790"/>
            <a:ext cx="1227450" cy="831555"/>
          </a:xfrm>
          <a:prstGeom prst="rect">
            <a:avLst/>
          </a:prstGeom>
        </p:spPr>
      </p:pic>
    </p:spTree>
    <p:extLst>
      <p:ext uri="{BB962C8B-B14F-4D97-AF65-F5344CB8AC3E}">
        <p14:creationId xmlns="" xmlns:p14="http://schemas.microsoft.com/office/powerpoint/2010/main" val="2739111705"/>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P spid="12"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21204" y="2275"/>
            <a:ext cx="12213205" cy="6855725"/>
            <a:chOff x="-21204" y="2275"/>
            <a:chExt cx="12213205" cy="6855725"/>
          </a:xfrm>
        </p:grpSpPr>
        <p:pic>
          <p:nvPicPr>
            <p:cNvPr id="8" name="图片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5400000">
              <a:off x="2657536" y="-2676465"/>
              <a:ext cx="6855725" cy="12213205"/>
            </a:xfrm>
            <a:prstGeom prst="rect">
              <a:avLst/>
            </a:prstGeom>
          </p:spPr>
        </p:pic>
        <p:sp>
          <p:nvSpPr>
            <p:cNvPr id="9" name="矩形 8"/>
            <p:cNvSpPr/>
            <p:nvPr/>
          </p:nvSpPr>
          <p:spPr>
            <a:xfrm>
              <a:off x="333487" y="355003"/>
              <a:ext cx="11521440" cy="62179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矩形 21"/>
            <p:cNvSpPr/>
            <p:nvPr/>
          </p:nvSpPr>
          <p:spPr>
            <a:xfrm>
              <a:off x="215153" y="225912"/>
              <a:ext cx="11779623" cy="6497619"/>
            </a:xfrm>
            <a:prstGeom prst="rect">
              <a:avLst/>
            </a:prstGeom>
            <a:noFill/>
            <a:ln w="571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 name="矩形 1"/>
          <p:cNvSpPr/>
          <p:nvPr/>
        </p:nvSpPr>
        <p:spPr>
          <a:xfrm>
            <a:off x="4360434" y="2058721"/>
            <a:ext cx="6167405" cy="2123658"/>
          </a:xfrm>
          <a:prstGeom prst="rect">
            <a:avLst/>
          </a:prstGeom>
        </p:spPr>
        <p:txBody>
          <a:bodyPr wrap="square">
            <a:spAutoFit/>
          </a:bodyPr>
          <a:lstStyle/>
          <a:p>
            <a:pPr algn="ctr"/>
            <a:r>
              <a:rPr lang="zh-CN" altLang="en-US" sz="6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非法集资</a:t>
            </a:r>
            <a:endParaRPr lang="en-US" altLang="zh-CN" sz="6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6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七大</a:t>
            </a:r>
            <a:r>
              <a:rPr lang="zh-CN" altLang="en-US" sz="6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典型案件</a:t>
            </a:r>
          </a:p>
        </p:txBody>
      </p:sp>
      <p:grpSp>
        <p:nvGrpSpPr>
          <p:cNvPr id="15" name="组合 14"/>
          <p:cNvGrpSpPr/>
          <p:nvPr/>
        </p:nvGrpSpPr>
        <p:grpSpPr>
          <a:xfrm>
            <a:off x="1408131" y="1837937"/>
            <a:ext cx="2952303" cy="2938074"/>
            <a:chOff x="1128258" y="1591049"/>
            <a:chExt cx="2952303" cy="2938074"/>
          </a:xfrm>
        </p:grpSpPr>
        <p:sp>
          <p:nvSpPr>
            <p:cNvPr id="16" name="椭圆 15"/>
            <p:cNvSpPr/>
            <p:nvPr/>
          </p:nvSpPr>
          <p:spPr>
            <a:xfrm>
              <a:off x="1128258" y="1591049"/>
              <a:ext cx="2938074" cy="2938074"/>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600" b="1" i="0" u="none" strike="noStrike" kern="1200" cap="none" spc="0" normalizeH="0" baseline="0" noProof="0" dirty="0">
                <a:ln>
                  <a:solidFill>
                    <a:sysClr val="windowText" lastClr="000000"/>
                  </a:solid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7" name="图片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75089" y="2020639"/>
              <a:ext cx="2027256" cy="1809650"/>
            </a:xfrm>
            <a:prstGeom prst="rect">
              <a:avLst/>
            </a:prstGeom>
          </p:spPr>
        </p:pic>
        <p:cxnSp>
          <p:nvCxnSpPr>
            <p:cNvPr id="18" name="直接连接符 17"/>
            <p:cNvCxnSpPr/>
            <p:nvPr/>
          </p:nvCxnSpPr>
          <p:spPr>
            <a:xfrm flipH="1">
              <a:off x="1225390" y="2412476"/>
              <a:ext cx="2726654" cy="1351603"/>
            </a:xfrm>
            <a:prstGeom prst="line">
              <a:avLst/>
            </a:prstGeom>
            <a:ln w="292100">
              <a:solidFill>
                <a:srgbClr val="C00000"/>
              </a:solidFill>
            </a:ln>
            <a:effectLst/>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1135801" y="1916478"/>
              <a:ext cx="2944760" cy="2200663"/>
              <a:chOff x="695386" y="1748770"/>
              <a:chExt cx="2944760" cy="2200663"/>
            </a:xfrm>
          </p:grpSpPr>
          <p:sp>
            <p:nvSpPr>
              <p:cNvPr id="21" name="矩形 20"/>
              <p:cNvSpPr/>
              <p:nvPr/>
            </p:nvSpPr>
            <p:spPr>
              <a:xfrm>
                <a:off x="695386" y="2749104"/>
                <a:ext cx="2944760" cy="1200329"/>
              </a:xfrm>
              <a:prstGeom prst="rect">
                <a:avLst/>
              </a:prstGeom>
            </p:spPr>
            <p:txBody>
              <a:bodyPr vert="horz" wrap="square">
                <a:spAutoFit/>
              </a:bodyPr>
              <a:lstStyle/>
              <a:p>
                <a:pPr lvl="0" algn="ctr" eaLnBrk="1" fontAlgn="auto" hangingPunct="1">
                  <a:spcBef>
                    <a:spcPts val="0"/>
                  </a:spcBef>
                  <a:spcAft>
                    <a:spcPts val="0"/>
                  </a:spcAft>
                  <a:defRPr/>
                </a:pPr>
                <a:r>
                  <a:rPr lang="zh-CN" altLang="en-US" sz="7200" b="1" dirty="0" smtClean="0">
                    <a:ln>
                      <a:solidFill>
                        <a:schemeClr val="bg1"/>
                      </a:solidFill>
                    </a:ln>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集 资 </a:t>
                </a:r>
                <a:endParaRPr lang="zh-CN" altLang="en-US" sz="7200" b="1" dirty="0">
                  <a:ln>
                    <a:solidFill>
                      <a:schemeClr val="bg1"/>
                    </a:solidFill>
                  </a:ln>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矩形 22"/>
              <p:cNvSpPr/>
              <p:nvPr/>
            </p:nvSpPr>
            <p:spPr>
              <a:xfrm>
                <a:off x="1096233" y="1748770"/>
                <a:ext cx="1107996" cy="1200329"/>
              </a:xfrm>
              <a:prstGeom prst="rect">
                <a:avLst/>
              </a:prstGeom>
            </p:spPr>
            <p:txBody>
              <a:bodyPr wrap="none">
                <a:spAutoFit/>
              </a:bodyPr>
              <a:lstStyle/>
              <a:p>
                <a:r>
                  <a:rPr lang="zh-CN" altLang="en-US" sz="7200" b="1" dirty="0">
                    <a:ln>
                      <a:solidFill>
                        <a:schemeClr val="bg1"/>
                      </a:solidFill>
                    </a:ln>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非</a:t>
                </a:r>
                <a:endParaRPr lang="zh-CN" altLang="en-US" sz="7200" dirty="0">
                  <a:ln>
                    <a:solidFill>
                      <a:schemeClr val="bg1"/>
                    </a:solidFill>
                  </a:l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矩形 23"/>
              <p:cNvSpPr/>
              <p:nvPr/>
            </p:nvSpPr>
            <p:spPr>
              <a:xfrm rot="173482">
                <a:off x="2237756" y="1775951"/>
                <a:ext cx="1107996" cy="1200329"/>
              </a:xfrm>
              <a:prstGeom prst="rect">
                <a:avLst/>
              </a:prstGeom>
            </p:spPr>
            <p:txBody>
              <a:bodyPr wrap="none">
                <a:spAutoFit/>
              </a:bodyPr>
              <a:lstStyle/>
              <a:p>
                <a:r>
                  <a:rPr lang="zh-CN" altLang="en-US" sz="7200" b="1" dirty="0">
                    <a:ln>
                      <a:solidFill>
                        <a:schemeClr val="bg1"/>
                      </a:solidFill>
                    </a:ln>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法</a:t>
                </a:r>
                <a:endParaRPr lang="zh-CN" altLang="en-US" sz="7200" dirty="0">
                  <a:ln>
                    <a:solidFill>
                      <a:schemeClr val="bg1"/>
                    </a:solidFill>
                  </a:ln>
                  <a:latin typeface="微软雅黑" panose="020B0503020204020204" pitchFamily="34" charset="-122"/>
                  <a:ea typeface="微软雅黑" panose="020B0503020204020204" pitchFamily="34" charset="-122"/>
                  <a:sym typeface="微软雅黑" panose="020B0503020204020204" pitchFamily="34" charset="-122"/>
                </a:endParaRPr>
              </a:p>
            </p:txBody>
          </p:sp>
        </p:grpSp>
      </p:grpSp>
      <p:pic>
        <p:nvPicPr>
          <p:cNvPr id="25" name="图片 24" descr="应天校徽_副本.png"/>
          <p:cNvPicPr>
            <a:picLocks noChangeAspect="1"/>
          </p:cNvPicPr>
          <p:nvPr/>
        </p:nvPicPr>
        <p:blipFill>
          <a:blip r:embed="rId5" cstate="print"/>
          <a:stretch>
            <a:fillRect/>
          </a:stretch>
        </p:blipFill>
        <p:spPr>
          <a:xfrm>
            <a:off x="10505746" y="366790"/>
            <a:ext cx="1227450" cy="831555"/>
          </a:xfrm>
          <a:prstGeom prst="rect">
            <a:avLst/>
          </a:prstGeom>
        </p:spPr>
      </p:pic>
    </p:spTree>
    <p:extLst>
      <p:ext uri="{BB962C8B-B14F-4D97-AF65-F5344CB8AC3E}">
        <p14:creationId xmlns="" xmlns:p14="http://schemas.microsoft.com/office/powerpoint/2010/main" val="3733988905"/>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943572" y="1343959"/>
            <a:ext cx="10459534" cy="109184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矩形 19"/>
          <p:cNvSpPr/>
          <p:nvPr/>
        </p:nvSpPr>
        <p:spPr>
          <a:xfrm>
            <a:off x="943572" y="2549587"/>
            <a:ext cx="10459534" cy="109184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矩形 20"/>
          <p:cNvSpPr/>
          <p:nvPr/>
        </p:nvSpPr>
        <p:spPr>
          <a:xfrm>
            <a:off x="943572" y="3774993"/>
            <a:ext cx="10459534" cy="109184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矩形 21"/>
          <p:cNvSpPr/>
          <p:nvPr/>
        </p:nvSpPr>
        <p:spPr>
          <a:xfrm>
            <a:off x="943572" y="4999458"/>
            <a:ext cx="10459534" cy="109184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2"/>
          <p:cNvSpPr txBox="1"/>
          <p:nvPr/>
        </p:nvSpPr>
        <p:spPr>
          <a:xfrm>
            <a:off x="1043783" y="595193"/>
            <a:ext cx="3775393" cy="52322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非法集资七大典型案件</a:t>
            </a:r>
          </a:p>
        </p:txBody>
      </p:sp>
      <p:sp>
        <p:nvSpPr>
          <p:cNvPr id="9" name="矩形 8"/>
          <p:cNvSpPr/>
          <p:nvPr/>
        </p:nvSpPr>
        <p:spPr>
          <a:xfrm>
            <a:off x="816890" y="1682948"/>
            <a:ext cx="3539752" cy="400110"/>
          </a:xfrm>
          <a:prstGeom prst="rect">
            <a:avLst/>
          </a:prstGeom>
          <a:solidFill>
            <a:schemeClr val="bg1"/>
          </a:solidFill>
          <a:ln>
            <a:solidFill>
              <a:schemeClr val="bg1"/>
            </a:solidFill>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“钱宝”非法吸收公众存款案</a:t>
            </a:r>
          </a:p>
        </p:txBody>
      </p:sp>
      <p:sp>
        <p:nvSpPr>
          <p:cNvPr id="11" name="矩形 10"/>
          <p:cNvSpPr/>
          <p:nvPr/>
        </p:nvSpPr>
        <p:spPr>
          <a:xfrm>
            <a:off x="4551111" y="1563926"/>
            <a:ext cx="6281840" cy="6463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据江苏省南京市公安机关立案侦查，</a:t>
            </a:r>
            <a:r>
              <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2012</a:t>
            </a: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年以来，张小雷等人依托钱宝网网络平台，以完成“广告任务”可获取高额回报为诱饵，向社会公众吸收巨额资金，涉嫌非法吸收公众存款犯罪。目前，检察机关已对主要犯罪嫌疑人批准逮捕。</a:t>
            </a:r>
          </a:p>
        </p:txBody>
      </p:sp>
      <p:sp>
        <p:nvSpPr>
          <p:cNvPr id="12" name="矩形 11"/>
          <p:cNvSpPr/>
          <p:nvPr/>
        </p:nvSpPr>
        <p:spPr>
          <a:xfrm>
            <a:off x="816890" y="2883341"/>
            <a:ext cx="3539752" cy="400110"/>
          </a:xfrm>
          <a:prstGeom prst="rect">
            <a:avLst/>
          </a:prstGeom>
          <a:solidFill>
            <a:schemeClr val="bg1"/>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“中晋公司”集资诈骗案</a:t>
            </a:r>
          </a:p>
        </p:txBody>
      </p:sp>
      <p:sp>
        <p:nvSpPr>
          <p:cNvPr id="13" name="矩形 12"/>
          <p:cNvSpPr/>
          <p:nvPr/>
        </p:nvSpPr>
        <p:spPr>
          <a:xfrm>
            <a:off x="4551111" y="2657402"/>
            <a:ext cx="6472236" cy="83099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据上海市公安局立案侦查，</a:t>
            </a:r>
            <a:r>
              <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2012</a:t>
            </a: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a:t>
            </a: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月以来，徐勤等人利用中晋资产管理（上海）有限公司及关联公司，通过投放广告等方式进行公开宣传，以“中晋合伙人计划”名义设立虚假股权私募基金产品，非法吸收公众资金，涉嫌集资诈骗犯罪。为规避查处，有关涉案公司支付业务员高额返佣，由业务员向投资人承诺</a:t>
            </a:r>
            <a:r>
              <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10-25%</a:t>
            </a: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的年化收益。目前，法院已对该案开庭审理。</a:t>
            </a:r>
          </a:p>
        </p:txBody>
      </p:sp>
      <p:sp>
        <p:nvSpPr>
          <p:cNvPr id="14" name="矩形 13"/>
          <p:cNvSpPr/>
          <p:nvPr/>
        </p:nvSpPr>
        <p:spPr>
          <a:xfrm>
            <a:off x="816890" y="4098366"/>
            <a:ext cx="3539752" cy="400110"/>
          </a:xfrm>
          <a:prstGeom prst="rect">
            <a:avLst/>
          </a:prstGeom>
          <a:solidFill>
            <a:schemeClr val="bg1"/>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“龙炎公司”非法集资案</a:t>
            </a:r>
          </a:p>
        </p:txBody>
      </p:sp>
      <p:sp>
        <p:nvSpPr>
          <p:cNvPr id="16" name="矩形 15"/>
          <p:cNvSpPr/>
          <p:nvPr/>
        </p:nvSpPr>
        <p:spPr>
          <a:xfrm>
            <a:off x="4551111" y="3815893"/>
            <a:ext cx="6472236" cy="1015663"/>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据浙江省杭州市公安局萧山分局立案侦查，</a:t>
            </a:r>
            <a:r>
              <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2015</a:t>
            </a: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月以来，杭州龙炎电子商务有限公司法定代表人黄定方等人在自有资金短缺并且明知返利模式必然亏损、无法持续履约的情况下，以高额返利为诱饵，并以虚夸投资项目、虚假宣传公司上市等方法骗取投资人信任，向社会不特定人员骗取资金，涉嫌集资诈骗犯罪、非法吸收公众存款犯罪。</a:t>
            </a:r>
            <a:r>
              <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2018</a:t>
            </a: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日，杭州市中级人民法院对该案作出了一审宣判。</a:t>
            </a:r>
          </a:p>
        </p:txBody>
      </p:sp>
      <p:sp>
        <p:nvSpPr>
          <p:cNvPr id="17" name="矩形 16"/>
          <p:cNvSpPr/>
          <p:nvPr/>
        </p:nvSpPr>
        <p:spPr>
          <a:xfrm>
            <a:off x="816890" y="5360713"/>
            <a:ext cx="3539752" cy="369332"/>
          </a:xfrm>
          <a:prstGeom prst="rect">
            <a:avLst/>
          </a:prstGeom>
          <a:solidFill>
            <a:schemeClr val="bg1"/>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“京金联公司”</a:t>
            </a:r>
            <a:r>
              <a:rPr lang="zh-CN" altLang="en-US" b="1"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非法公众</a:t>
            </a: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存款案</a:t>
            </a:r>
          </a:p>
        </p:txBody>
      </p:sp>
      <p:sp>
        <p:nvSpPr>
          <p:cNvPr id="18" name="矩形 17"/>
          <p:cNvSpPr/>
          <p:nvPr/>
        </p:nvSpPr>
        <p:spPr>
          <a:xfrm>
            <a:off x="4551111" y="5222214"/>
            <a:ext cx="6109717" cy="6463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据湖北省武汉市公安局武昌区分局立案侦查，</a:t>
            </a:r>
            <a:r>
              <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2014</a:t>
            </a: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月以来，王灿等人利用京金联武汉网络服务有限公司及关联公司，以高额回报为诱饵，以借款项目和基金为名非法吸收公众资金，涉嫌非法吸收公众存款犯罪。目前，检察机关已对主要犯罪嫌疑人批准逮捕。</a:t>
            </a:r>
          </a:p>
        </p:txBody>
      </p:sp>
      <p:pic>
        <p:nvPicPr>
          <p:cNvPr id="23" name="图片 22" descr="应天校徽_副本.png"/>
          <p:cNvPicPr>
            <a:picLocks noChangeAspect="1"/>
          </p:cNvPicPr>
          <p:nvPr/>
        </p:nvPicPr>
        <p:blipFill>
          <a:blip r:embed="rId3" cstate="print"/>
          <a:stretch>
            <a:fillRect/>
          </a:stretch>
        </p:blipFill>
        <p:spPr>
          <a:xfrm>
            <a:off x="10505746" y="366790"/>
            <a:ext cx="1227450" cy="831555"/>
          </a:xfrm>
          <a:prstGeom prst="rect">
            <a:avLst/>
          </a:prstGeom>
        </p:spPr>
      </p:pic>
    </p:spTree>
    <p:extLst>
      <p:ext uri="{BB962C8B-B14F-4D97-AF65-F5344CB8AC3E}">
        <p14:creationId xmlns="" xmlns:p14="http://schemas.microsoft.com/office/powerpoint/2010/main" val="4134596301"/>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arn(inVertical)">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15" grpId="0"/>
      <p:bldP spid="9" grpId="0" animBg="1"/>
      <p:bldP spid="11" grpId="0"/>
      <p:bldP spid="12" grpId="0" animBg="1"/>
      <p:bldP spid="13" grpId="0"/>
      <p:bldP spid="14" grpId="0" animBg="1"/>
      <p:bldP spid="16" grpId="0"/>
      <p:bldP spid="17" grpId="0" animBg="1"/>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943572" y="1519426"/>
            <a:ext cx="10459534" cy="109184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矩形 19"/>
          <p:cNvSpPr/>
          <p:nvPr/>
        </p:nvSpPr>
        <p:spPr>
          <a:xfrm>
            <a:off x="943572" y="3038322"/>
            <a:ext cx="10459534" cy="109184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矩形 20"/>
          <p:cNvSpPr/>
          <p:nvPr/>
        </p:nvSpPr>
        <p:spPr>
          <a:xfrm>
            <a:off x="943572" y="4557218"/>
            <a:ext cx="10459534" cy="109184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2"/>
          <p:cNvSpPr txBox="1"/>
          <p:nvPr/>
        </p:nvSpPr>
        <p:spPr>
          <a:xfrm>
            <a:off x="943572" y="608007"/>
            <a:ext cx="3775393" cy="52322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非法集资七大典型案件</a:t>
            </a:r>
          </a:p>
        </p:txBody>
      </p:sp>
      <p:sp>
        <p:nvSpPr>
          <p:cNvPr id="23" name="矩形 22"/>
          <p:cNvSpPr/>
          <p:nvPr/>
        </p:nvSpPr>
        <p:spPr>
          <a:xfrm>
            <a:off x="879733" y="1682349"/>
            <a:ext cx="2373905" cy="646331"/>
          </a:xfrm>
          <a:prstGeom prst="rect">
            <a:avLst/>
          </a:prstGeom>
          <a:solidFill>
            <a:schemeClr val="bg1"/>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“一川币”组织、领导传销活动案</a:t>
            </a:r>
          </a:p>
        </p:txBody>
      </p:sp>
      <p:sp>
        <p:nvSpPr>
          <p:cNvPr id="24" name="矩形 23"/>
          <p:cNvSpPr/>
          <p:nvPr/>
        </p:nvSpPr>
        <p:spPr>
          <a:xfrm>
            <a:off x="4356642" y="1657163"/>
            <a:ext cx="6691895" cy="83099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据广东省珠海市公安机关立案侦查，吴宗霖等人利用一川（澳门）国际有限公司及“幸福</a:t>
            </a:r>
            <a:r>
              <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100</a:t>
            </a: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云购在线” 平台，以投资“一川币”并进行虚拟积分交易可获“静态奖金”、发展人员可获“动态奖金”等为诱饵，引诱人员参加，涉嫌组织、领导传销活动犯罪。目前，该案已移送检察机关审查起诉。</a:t>
            </a:r>
          </a:p>
        </p:txBody>
      </p:sp>
      <p:sp>
        <p:nvSpPr>
          <p:cNvPr id="25" name="矩形 24"/>
          <p:cNvSpPr/>
          <p:nvPr/>
        </p:nvSpPr>
        <p:spPr>
          <a:xfrm>
            <a:off x="879732" y="3261078"/>
            <a:ext cx="2373905" cy="646331"/>
          </a:xfrm>
          <a:prstGeom prst="rect">
            <a:avLst/>
          </a:prstGeom>
          <a:solidFill>
            <a:schemeClr val="bg1"/>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“中国人际网”组织、领导传销活动案</a:t>
            </a:r>
          </a:p>
        </p:txBody>
      </p:sp>
      <p:sp>
        <p:nvSpPr>
          <p:cNvPr id="26" name="矩形 25"/>
          <p:cNvSpPr/>
          <p:nvPr/>
        </p:nvSpPr>
        <p:spPr>
          <a:xfrm>
            <a:off x="4394901" y="3168744"/>
            <a:ext cx="6615375" cy="83099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据辽宁省沈阳市公安机关立案侦查，孟儒等人利用“中国人际网”，以兜售“人际网</a:t>
            </a:r>
            <a:r>
              <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国网</a:t>
            </a:r>
            <a:r>
              <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-GK</a:t>
            </a: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卡”为手段引诱人员加入，要求加入者缴纳</a:t>
            </a:r>
            <a:r>
              <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3900</a:t>
            </a: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元获得一个“</a:t>
            </a:r>
            <a:r>
              <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GK”</a:t>
            </a: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卡编号，并谎称加入者每年可获得不低于</a:t>
            </a:r>
            <a:r>
              <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15</a:t>
            </a: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万元的收益及诸多额外福利，涉嫌组织、领导传销活动犯罪。目前，检察机关已对主要犯罪嫌疑人批准逮捕。</a:t>
            </a:r>
          </a:p>
        </p:txBody>
      </p:sp>
      <p:sp>
        <p:nvSpPr>
          <p:cNvPr id="27" name="矩形 26"/>
          <p:cNvSpPr/>
          <p:nvPr/>
        </p:nvSpPr>
        <p:spPr>
          <a:xfrm>
            <a:off x="895050" y="4779974"/>
            <a:ext cx="2373906" cy="646331"/>
          </a:xfrm>
          <a:prstGeom prst="rect">
            <a:avLst/>
          </a:prstGeom>
          <a:solidFill>
            <a:schemeClr val="bg1"/>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705”</a:t>
            </a: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系列组织、领导传销活动案</a:t>
            </a:r>
          </a:p>
        </p:txBody>
      </p:sp>
      <p:sp>
        <p:nvSpPr>
          <p:cNvPr id="28" name="矩形 27"/>
          <p:cNvSpPr/>
          <p:nvPr/>
        </p:nvSpPr>
        <p:spPr>
          <a:xfrm>
            <a:off x="4433162" y="4687640"/>
            <a:ext cx="6744033" cy="83099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据广西自治区南宁市公安局立案侦查，多个传销团伙在南宁市青秀区、兴宁区、西乡塘区一带活动，打着“纯资本运作”的幌子，以分发提成为诱饵，引诱参加者继续发展他人参加，涉嫌组织、领导传销活动犯罪。</a:t>
            </a:r>
            <a:r>
              <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2017</a:t>
            </a: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11</a:t>
            </a: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月，南宁公安机关组织开展集中行动，捣毁传销窝点</a:t>
            </a:r>
            <a:r>
              <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102</a:t>
            </a: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个。目前，有关案件已移送检察机关审查起诉。</a:t>
            </a:r>
          </a:p>
        </p:txBody>
      </p:sp>
      <p:pic>
        <p:nvPicPr>
          <p:cNvPr id="12" name="图片 11" descr="应天校徽_副本.png"/>
          <p:cNvPicPr>
            <a:picLocks noChangeAspect="1"/>
          </p:cNvPicPr>
          <p:nvPr/>
        </p:nvPicPr>
        <p:blipFill>
          <a:blip r:embed="rId3" cstate="print"/>
          <a:stretch>
            <a:fillRect/>
          </a:stretch>
        </p:blipFill>
        <p:spPr>
          <a:xfrm>
            <a:off x="10505746" y="366790"/>
            <a:ext cx="1227450" cy="831555"/>
          </a:xfrm>
          <a:prstGeom prst="rect">
            <a:avLst/>
          </a:prstGeom>
        </p:spPr>
      </p:pic>
    </p:spTree>
    <p:extLst>
      <p:ext uri="{BB962C8B-B14F-4D97-AF65-F5344CB8AC3E}">
        <p14:creationId xmlns="" xmlns:p14="http://schemas.microsoft.com/office/powerpoint/2010/main" val="3742341600"/>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heel(1)">
                                      <p:cBhvr>
                                        <p:cTn id="13" dur="20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heel(1)">
                                      <p:cBhvr>
                                        <p:cTn id="30" dur="2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heel(1)">
                                      <p:cBhvr>
                                        <p:cTn id="49" dur="20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1000"/>
                                        <p:tgtEl>
                                          <p:spTgt spid="28"/>
                                        </p:tgtEl>
                                      </p:cBhvr>
                                    </p:animEffect>
                                    <p:anim calcmode="lin" valueType="num">
                                      <p:cBhvr>
                                        <p:cTn id="62" dur="1000" fill="hold"/>
                                        <p:tgtEl>
                                          <p:spTgt spid="28"/>
                                        </p:tgtEl>
                                        <p:attrNameLst>
                                          <p:attrName>ppt_x</p:attrName>
                                        </p:attrNameLst>
                                      </p:cBhvr>
                                      <p:tavLst>
                                        <p:tav tm="0">
                                          <p:val>
                                            <p:strVal val="#ppt_x"/>
                                          </p:val>
                                        </p:tav>
                                        <p:tav tm="100000">
                                          <p:val>
                                            <p:strVal val="#ppt_x"/>
                                          </p:val>
                                        </p:tav>
                                      </p:tavLst>
                                    </p:anim>
                                    <p:anim calcmode="lin" valueType="num">
                                      <p:cBhvr>
                                        <p:cTn id="6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15" grpId="0"/>
      <p:bldP spid="23" grpId="0" animBg="1"/>
      <p:bldP spid="24" grpId="0"/>
      <p:bldP spid="25" grpId="0" animBg="1"/>
      <p:bldP spid="26" grpId="0"/>
      <p:bldP spid="27" grpId="0" animBg="1"/>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21204" y="11702"/>
            <a:ext cx="12213205" cy="6855725"/>
            <a:chOff x="-21204" y="2275"/>
            <a:chExt cx="12213205" cy="6855725"/>
          </a:xfrm>
        </p:grpSpPr>
        <p:pic>
          <p:nvPicPr>
            <p:cNvPr id="8" name="图片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5400000">
              <a:off x="2657536" y="-2676465"/>
              <a:ext cx="6855725" cy="12213205"/>
            </a:xfrm>
            <a:prstGeom prst="rect">
              <a:avLst/>
            </a:prstGeom>
          </p:spPr>
        </p:pic>
        <p:sp>
          <p:nvSpPr>
            <p:cNvPr id="9" name="矩形 8"/>
            <p:cNvSpPr/>
            <p:nvPr/>
          </p:nvSpPr>
          <p:spPr>
            <a:xfrm>
              <a:off x="333487" y="355003"/>
              <a:ext cx="11521440" cy="62179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矩形 21"/>
            <p:cNvSpPr/>
            <p:nvPr/>
          </p:nvSpPr>
          <p:spPr>
            <a:xfrm>
              <a:off x="215153" y="225912"/>
              <a:ext cx="11779623" cy="6497619"/>
            </a:xfrm>
            <a:prstGeom prst="rect">
              <a:avLst/>
            </a:prstGeom>
            <a:noFill/>
            <a:ln w="571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 name="矩形 1"/>
          <p:cNvSpPr/>
          <p:nvPr/>
        </p:nvSpPr>
        <p:spPr>
          <a:xfrm>
            <a:off x="3994263" y="2263083"/>
            <a:ext cx="7591625" cy="1015663"/>
          </a:xfrm>
          <a:prstGeom prst="rect">
            <a:avLst/>
          </a:prstGeom>
        </p:spPr>
        <p:txBody>
          <a:bodyPr wrap="square">
            <a:spAutoFit/>
          </a:bodyPr>
          <a:lstStyle/>
          <a:p>
            <a:pPr algn="ctr"/>
            <a:r>
              <a:rPr lang="zh-CN" altLang="en-US" sz="6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面对诱惑如何处理</a:t>
            </a:r>
          </a:p>
        </p:txBody>
      </p:sp>
      <p:sp>
        <p:nvSpPr>
          <p:cNvPr id="15" name="文本占位符 4"/>
          <p:cNvSpPr>
            <a:spLocks noGrp="1"/>
          </p:cNvSpPr>
          <p:nvPr/>
        </p:nvSpPr>
        <p:spPr>
          <a:xfrm>
            <a:off x="5572101" y="3375996"/>
            <a:ext cx="4435947" cy="86040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2000" b="0" i="0" kern="1200" cap="all">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400" b="0" i="0" kern="1200">
                <a:solidFill>
                  <a:schemeClr val="tx1">
                    <a:tint val="75000"/>
                  </a:schemeClr>
                </a:solidFill>
                <a:latin typeface="+mj-lt"/>
                <a:ea typeface="+mj-ea"/>
                <a:cs typeface="+mj-cs"/>
              </a:defRPr>
            </a:lvl9pPr>
          </a:lstStyle>
          <a:p>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天上不会掉馅饼，高额返利是套路。</a:t>
            </a:r>
            <a:endParaRPr lang="en-US" altLang="zh-CN" dirty="0">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sym typeface="微软雅黑" panose="020B0503020204020204" pitchFamily="34" charset="-122"/>
              </a:rPr>
              <a:t>警方提示：要“四看、三思、等一夜</a:t>
            </a:r>
          </a:p>
        </p:txBody>
      </p:sp>
      <p:grpSp>
        <p:nvGrpSpPr>
          <p:cNvPr id="16" name="组合 15"/>
          <p:cNvGrpSpPr/>
          <p:nvPr/>
        </p:nvGrpSpPr>
        <p:grpSpPr>
          <a:xfrm>
            <a:off x="1286218" y="1906959"/>
            <a:ext cx="2952303" cy="2938074"/>
            <a:chOff x="1128258" y="1591049"/>
            <a:chExt cx="2952303" cy="2938074"/>
          </a:xfrm>
        </p:grpSpPr>
        <p:sp>
          <p:nvSpPr>
            <p:cNvPr id="17" name="椭圆 16"/>
            <p:cNvSpPr/>
            <p:nvPr/>
          </p:nvSpPr>
          <p:spPr>
            <a:xfrm>
              <a:off x="1128258" y="1591049"/>
              <a:ext cx="2938074" cy="2938074"/>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600" b="1" i="0" u="none" strike="noStrike" kern="1200" cap="none" spc="0" normalizeH="0" baseline="0" noProof="0" dirty="0">
                <a:ln>
                  <a:solidFill>
                    <a:sysClr val="windowText" lastClr="000000"/>
                  </a:solid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8" name="图片 1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75089" y="2020639"/>
              <a:ext cx="2027256" cy="1809650"/>
            </a:xfrm>
            <a:prstGeom prst="rect">
              <a:avLst/>
            </a:prstGeom>
          </p:spPr>
        </p:pic>
        <p:cxnSp>
          <p:nvCxnSpPr>
            <p:cNvPr id="19" name="直接连接符 18"/>
            <p:cNvCxnSpPr/>
            <p:nvPr/>
          </p:nvCxnSpPr>
          <p:spPr>
            <a:xfrm flipH="1">
              <a:off x="1225390" y="2412476"/>
              <a:ext cx="2726654" cy="1351603"/>
            </a:xfrm>
            <a:prstGeom prst="line">
              <a:avLst/>
            </a:prstGeom>
            <a:ln w="292100">
              <a:solidFill>
                <a:srgbClr val="C00000"/>
              </a:solidFill>
            </a:ln>
            <a:effectLst/>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1135801" y="1916478"/>
              <a:ext cx="2944760" cy="2200663"/>
              <a:chOff x="695386" y="1748770"/>
              <a:chExt cx="2944760" cy="2200663"/>
            </a:xfrm>
          </p:grpSpPr>
          <p:sp>
            <p:nvSpPr>
              <p:cNvPr id="23" name="矩形 22"/>
              <p:cNvSpPr/>
              <p:nvPr/>
            </p:nvSpPr>
            <p:spPr>
              <a:xfrm>
                <a:off x="695386" y="2749104"/>
                <a:ext cx="2944760" cy="1200329"/>
              </a:xfrm>
              <a:prstGeom prst="rect">
                <a:avLst/>
              </a:prstGeom>
            </p:spPr>
            <p:txBody>
              <a:bodyPr vert="horz" wrap="square">
                <a:spAutoFit/>
              </a:bodyPr>
              <a:lstStyle/>
              <a:p>
                <a:pPr lvl="0" algn="ctr" eaLnBrk="1" fontAlgn="auto" hangingPunct="1">
                  <a:spcBef>
                    <a:spcPts val="0"/>
                  </a:spcBef>
                  <a:spcAft>
                    <a:spcPts val="0"/>
                  </a:spcAft>
                  <a:defRPr/>
                </a:pPr>
                <a:r>
                  <a:rPr lang="zh-CN" altLang="en-US" sz="7200" b="1" dirty="0" smtClean="0">
                    <a:ln>
                      <a:solidFill>
                        <a:schemeClr val="bg1"/>
                      </a:solidFill>
                    </a:ln>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集 资 </a:t>
                </a:r>
                <a:endParaRPr lang="zh-CN" altLang="en-US" sz="7200" b="1" dirty="0">
                  <a:ln>
                    <a:solidFill>
                      <a:schemeClr val="bg1"/>
                    </a:solidFill>
                  </a:ln>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矩形 23"/>
              <p:cNvSpPr/>
              <p:nvPr/>
            </p:nvSpPr>
            <p:spPr>
              <a:xfrm>
                <a:off x="1096233" y="1748770"/>
                <a:ext cx="1107996" cy="1200329"/>
              </a:xfrm>
              <a:prstGeom prst="rect">
                <a:avLst/>
              </a:prstGeom>
            </p:spPr>
            <p:txBody>
              <a:bodyPr wrap="none">
                <a:spAutoFit/>
              </a:bodyPr>
              <a:lstStyle/>
              <a:p>
                <a:r>
                  <a:rPr lang="zh-CN" altLang="en-US" sz="7200" b="1" dirty="0">
                    <a:ln>
                      <a:solidFill>
                        <a:schemeClr val="bg1"/>
                      </a:solidFill>
                    </a:ln>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非</a:t>
                </a:r>
                <a:endParaRPr lang="zh-CN" altLang="en-US" sz="7200" dirty="0">
                  <a:ln>
                    <a:solidFill>
                      <a:schemeClr val="bg1"/>
                    </a:solidFill>
                  </a:l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矩形 24"/>
              <p:cNvSpPr/>
              <p:nvPr/>
            </p:nvSpPr>
            <p:spPr>
              <a:xfrm rot="173482">
                <a:off x="2237756" y="1775951"/>
                <a:ext cx="1107996" cy="1200329"/>
              </a:xfrm>
              <a:prstGeom prst="rect">
                <a:avLst/>
              </a:prstGeom>
            </p:spPr>
            <p:txBody>
              <a:bodyPr wrap="none">
                <a:spAutoFit/>
              </a:bodyPr>
              <a:lstStyle/>
              <a:p>
                <a:r>
                  <a:rPr lang="zh-CN" altLang="en-US" sz="7200" b="1" dirty="0">
                    <a:ln>
                      <a:solidFill>
                        <a:schemeClr val="bg1"/>
                      </a:solidFill>
                    </a:ln>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法</a:t>
                </a:r>
                <a:endParaRPr lang="zh-CN" altLang="en-US" sz="7200" dirty="0">
                  <a:ln>
                    <a:solidFill>
                      <a:schemeClr val="bg1"/>
                    </a:solidFill>
                  </a:ln>
                  <a:latin typeface="微软雅黑" panose="020B0503020204020204" pitchFamily="34" charset="-122"/>
                  <a:ea typeface="微软雅黑" panose="020B0503020204020204" pitchFamily="34" charset="-122"/>
                  <a:sym typeface="微软雅黑" panose="020B0503020204020204" pitchFamily="34" charset="-122"/>
                </a:endParaRPr>
              </a:p>
            </p:txBody>
          </p:sp>
        </p:grpSp>
      </p:grpSp>
      <p:pic>
        <p:nvPicPr>
          <p:cNvPr id="26" name="图片 25" descr="应天校徽_副本.png"/>
          <p:cNvPicPr>
            <a:picLocks noChangeAspect="1"/>
          </p:cNvPicPr>
          <p:nvPr/>
        </p:nvPicPr>
        <p:blipFill>
          <a:blip r:embed="rId5" cstate="print"/>
          <a:stretch>
            <a:fillRect/>
          </a:stretch>
        </p:blipFill>
        <p:spPr>
          <a:xfrm>
            <a:off x="10505746" y="366790"/>
            <a:ext cx="1227450" cy="831555"/>
          </a:xfrm>
          <a:prstGeom prst="rect">
            <a:avLst/>
          </a:prstGeom>
        </p:spPr>
      </p:pic>
    </p:spTree>
    <p:extLst>
      <p:ext uri="{BB962C8B-B14F-4D97-AF65-F5344CB8AC3E}">
        <p14:creationId xmlns="" xmlns:p14="http://schemas.microsoft.com/office/powerpoint/2010/main" val="2488184209"/>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2"/>
          <p:cNvSpPr txBox="1"/>
          <p:nvPr/>
        </p:nvSpPr>
        <p:spPr>
          <a:xfrm>
            <a:off x="1065769" y="643331"/>
            <a:ext cx="902811" cy="52322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四看</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2083397" y="1913023"/>
            <a:ext cx="3349215" cy="107721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6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看</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融资合法性。合法的融资，如发行股票、担保公司、开展</a:t>
            </a:r>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P2P</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业务、小额贷款等都应得到有关部门批准，可到监管部门网站查询或电话咨询</a:t>
            </a:r>
            <a:r>
              <a:rPr lang="zh-CN" altLang="en-US" sz="16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 name="组合 5"/>
          <p:cNvGrpSpPr/>
          <p:nvPr/>
        </p:nvGrpSpPr>
        <p:grpSpPr>
          <a:xfrm>
            <a:off x="1314693" y="1668201"/>
            <a:ext cx="4295775" cy="1566863"/>
            <a:chOff x="1314693" y="1668201"/>
            <a:chExt cx="4295775" cy="1566863"/>
          </a:xfrm>
        </p:grpSpPr>
        <p:sp>
          <p:nvSpPr>
            <p:cNvPr id="13" name="圆角矩形 12"/>
            <p:cNvSpPr/>
            <p:nvPr/>
          </p:nvSpPr>
          <p:spPr>
            <a:xfrm>
              <a:off x="1597268" y="1668201"/>
              <a:ext cx="4013200" cy="1566863"/>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13232"/>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椭圆 13"/>
            <p:cNvSpPr/>
            <p:nvPr/>
          </p:nvSpPr>
          <p:spPr>
            <a:xfrm>
              <a:off x="1314693" y="2169851"/>
              <a:ext cx="565150" cy="5635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r>
                <a:rPr kumimoji="0" lang="en-US" altLang="zh-CN"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a:t>
              </a:r>
              <a:endParaRPr kumimoji="0" lang="zh-CN" alt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 name="矩形 1"/>
          <p:cNvSpPr/>
          <p:nvPr/>
        </p:nvSpPr>
        <p:spPr>
          <a:xfrm>
            <a:off x="6924824" y="1913023"/>
            <a:ext cx="3432997" cy="1077218"/>
          </a:xfrm>
          <a:prstGeom prst="rect">
            <a:avLst/>
          </a:prstGeom>
        </p:spPr>
        <p:txBody>
          <a:bodyPr wrap="square">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看</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宣传方式。看是不是通过媒体、推介会、传单、手机短信等方式获取的集资信息，或是以各种途径向社会公众传播吸收资金的信息</a:t>
            </a:r>
            <a:r>
              <a:rPr lang="zh-CN" altLang="en-US" sz="16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p:nvPr/>
        </p:nvSpPr>
        <p:spPr>
          <a:xfrm>
            <a:off x="2022325" y="4288854"/>
            <a:ext cx="3410287" cy="1077218"/>
          </a:xfrm>
          <a:prstGeom prst="rect">
            <a:avLst/>
          </a:prstGeom>
        </p:spPr>
        <p:txBody>
          <a:bodyPr wrap="square">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看</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经营模式。有没有实体项目？为什么不向银行贷款？集资款用在实体经营项目还是投向不明？获取利润的途径是什么</a:t>
            </a:r>
            <a:r>
              <a:rPr lang="zh-CN" altLang="en-US" sz="16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
          <p:cNvSpPr/>
          <p:nvPr/>
        </p:nvSpPr>
        <p:spPr>
          <a:xfrm>
            <a:off x="7050517" y="4404969"/>
            <a:ext cx="3169248" cy="646331"/>
          </a:xfrm>
          <a:prstGeom prst="rect">
            <a:avLst/>
          </a:prstGeom>
        </p:spPr>
        <p:txBody>
          <a:bodyPr wrap="square">
            <a:spAutoFit/>
          </a:bodyPr>
          <a:lstStyle/>
          <a:p>
            <a:r>
              <a:rPr lang="zh-CN" altLang="en-US"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看</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参与集资的主体，是不是谁都可以参与</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 name="组合 6"/>
          <p:cNvGrpSpPr/>
          <p:nvPr/>
        </p:nvGrpSpPr>
        <p:grpSpPr>
          <a:xfrm>
            <a:off x="6210860" y="1668201"/>
            <a:ext cx="4295775" cy="1566863"/>
            <a:chOff x="6210860" y="1668201"/>
            <a:chExt cx="4295775" cy="1566863"/>
          </a:xfrm>
        </p:grpSpPr>
        <p:sp>
          <p:nvSpPr>
            <p:cNvPr id="18" name="圆角矩形 17"/>
            <p:cNvSpPr/>
            <p:nvPr/>
          </p:nvSpPr>
          <p:spPr>
            <a:xfrm>
              <a:off x="6493435" y="1668201"/>
              <a:ext cx="4013200" cy="1566863"/>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13232"/>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椭圆 21"/>
            <p:cNvSpPr/>
            <p:nvPr/>
          </p:nvSpPr>
          <p:spPr>
            <a:xfrm>
              <a:off x="6210860" y="2169851"/>
              <a:ext cx="565150" cy="5635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r>
                <a:rPr kumimoji="0" lang="en-US" altLang="zh-CN"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b</a:t>
              </a:r>
              <a:endParaRPr kumimoji="0" lang="zh-CN" alt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 name="组合 7"/>
          <p:cNvGrpSpPr/>
          <p:nvPr/>
        </p:nvGrpSpPr>
        <p:grpSpPr>
          <a:xfrm>
            <a:off x="1314693" y="3944704"/>
            <a:ext cx="4295775" cy="1566863"/>
            <a:chOff x="1314693" y="3944704"/>
            <a:chExt cx="4295775" cy="1566863"/>
          </a:xfrm>
        </p:grpSpPr>
        <p:sp>
          <p:nvSpPr>
            <p:cNvPr id="29" name="圆角矩形 28"/>
            <p:cNvSpPr/>
            <p:nvPr/>
          </p:nvSpPr>
          <p:spPr>
            <a:xfrm>
              <a:off x="1597268" y="3944704"/>
              <a:ext cx="4013200" cy="1566863"/>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13232"/>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椭圆 29"/>
            <p:cNvSpPr/>
            <p:nvPr/>
          </p:nvSpPr>
          <p:spPr>
            <a:xfrm>
              <a:off x="1314693" y="4446354"/>
              <a:ext cx="565150" cy="5635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r>
                <a:rPr kumimoji="0" lang="en-US" altLang="zh-CN"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c</a:t>
              </a:r>
              <a:endParaRPr kumimoji="0" lang="zh-CN" alt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组合 8"/>
          <p:cNvGrpSpPr/>
          <p:nvPr/>
        </p:nvGrpSpPr>
        <p:grpSpPr>
          <a:xfrm>
            <a:off x="6202792" y="3944704"/>
            <a:ext cx="4295775" cy="1566863"/>
            <a:chOff x="6202792" y="3944704"/>
            <a:chExt cx="4295775" cy="1566863"/>
          </a:xfrm>
        </p:grpSpPr>
        <p:sp>
          <p:nvSpPr>
            <p:cNvPr id="31" name="圆角矩形 30"/>
            <p:cNvSpPr/>
            <p:nvPr/>
          </p:nvSpPr>
          <p:spPr>
            <a:xfrm>
              <a:off x="6485367" y="3944704"/>
              <a:ext cx="4013200" cy="1566863"/>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13232"/>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椭圆 31"/>
            <p:cNvSpPr/>
            <p:nvPr/>
          </p:nvSpPr>
          <p:spPr>
            <a:xfrm>
              <a:off x="6202792" y="4446354"/>
              <a:ext cx="565150" cy="5635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r>
                <a:rPr kumimoji="0" lang="en-US" altLang="zh-CN"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d</a:t>
              </a:r>
              <a:endParaRPr kumimoji="0" lang="zh-CN" alt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5" name="图片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5983063">
            <a:off x="803560" y="1862228"/>
            <a:ext cx="1289786" cy="1289786"/>
          </a:xfrm>
          <a:prstGeom prst="rect">
            <a:avLst/>
          </a:prstGeom>
        </p:spPr>
      </p:pic>
      <p:pic>
        <p:nvPicPr>
          <p:cNvPr id="16" name="图片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6189556">
            <a:off x="5707255" y="1848497"/>
            <a:ext cx="1289786" cy="1289786"/>
          </a:xfrm>
          <a:prstGeom prst="rect">
            <a:avLst/>
          </a:prstGeom>
        </p:spPr>
      </p:pic>
      <p:pic>
        <p:nvPicPr>
          <p:cNvPr id="17" name="图片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5885468">
            <a:off x="5707255" y="4137433"/>
            <a:ext cx="1289786" cy="1289786"/>
          </a:xfrm>
          <a:prstGeom prst="rect">
            <a:avLst/>
          </a:prstGeom>
        </p:spPr>
      </p:pic>
      <p:pic>
        <p:nvPicPr>
          <p:cNvPr id="19" name="图片 1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5651429">
            <a:off x="811088" y="4176381"/>
            <a:ext cx="1289786" cy="1289786"/>
          </a:xfrm>
          <a:prstGeom prst="rect">
            <a:avLst/>
          </a:prstGeom>
        </p:spPr>
      </p:pic>
      <p:pic>
        <p:nvPicPr>
          <p:cNvPr id="23" name="图片 22" descr="应天校徽_副本.png"/>
          <p:cNvPicPr>
            <a:picLocks noChangeAspect="1"/>
          </p:cNvPicPr>
          <p:nvPr/>
        </p:nvPicPr>
        <p:blipFill>
          <a:blip r:embed="rId4" cstate="print"/>
          <a:stretch>
            <a:fillRect/>
          </a:stretch>
        </p:blipFill>
        <p:spPr>
          <a:xfrm>
            <a:off x="10505746" y="366790"/>
            <a:ext cx="1227450" cy="831555"/>
          </a:xfrm>
          <a:prstGeom prst="rect">
            <a:avLst/>
          </a:prstGeom>
        </p:spPr>
      </p:pic>
    </p:spTree>
    <p:extLst>
      <p:ext uri="{BB962C8B-B14F-4D97-AF65-F5344CB8AC3E}">
        <p14:creationId xmlns="" xmlns:p14="http://schemas.microsoft.com/office/powerpoint/2010/main" val="2754583723"/>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1000"/>
                                        <p:tgtEl>
                                          <p:spTgt spid="3"/>
                                        </p:tgtEl>
                                      </p:cBhvr>
                                    </p:animEffect>
                                    <p:anim calcmode="lin" valueType="num">
                                      <p:cBhvr>
                                        <p:cTn id="58" dur="1000" fill="hold"/>
                                        <p:tgtEl>
                                          <p:spTgt spid="3"/>
                                        </p:tgtEl>
                                        <p:attrNameLst>
                                          <p:attrName>ppt_x</p:attrName>
                                        </p:attrNameLst>
                                      </p:cBhvr>
                                      <p:tavLst>
                                        <p:tav tm="0">
                                          <p:val>
                                            <p:strVal val="#ppt_x"/>
                                          </p:val>
                                        </p:tav>
                                        <p:tav tm="100000">
                                          <p:val>
                                            <p:strVal val="#ppt_x"/>
                                          </p:val>
                                        </p:tav>
                                      </p:tavLst>
                                    </p:anim>
                                    <p:anim calcmode="lin" valueType="num">
                                      <p:cBhvr>
                                        <p:cTn id="5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1000"/>
                                        <p:tgtEl>
                                          <p:spTgt spid="9"/>
                                        </p:tgtEl>
                                      </p:cBhvr>
                                    </p:animEffect>
                                    <p:anim calcmode="lin" valueType="num">
                                      <p:cBhvr>
                                        <p:cTn id="70" dur="1000" fill="hold"/>
                                        <p:tgtEl>
                                          <p:spTgt spid="9"/>
                                        </p:tgtEl>
                                        <p:attrNameLst>
                                          <p:attrName>ppt_x</p:attrName>
                                        </p:attrNameLst>
                                      </p:cBhvr>
                                      <p:tavLst>
                                        <p:tav tm="0">
                                          <p:val>
                                            <p:strVal val="#ppt_x"/>
                                          </p:val>
                                        </p:tav>
                                        <p:tav tm="100000">
                                          <p:val>
                                            <p:strVal val="#ppt_x"/>
                                          </p:val>
                                        </p:tav>
                                      </p:tavLst>
                                    </p:anim>
                                    <p:anim calcmode="lin" valueType="num">
                                      <p:cBhvr>
                                        <p:cTn id="71" dur="1000" fill="hold"/>
                                        <p:tgtEl>
                                          <p:spTgt spid="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1000"/>
                                        <p:tgtEl>
                                          <p:spTgt spid="4"/>
                                        </p:tgtEl>
                                      </p:cBhvr>
                                    </p:animEffect>
                                    <p:anim calcmode="lin" valueType="num">
                                      <p:cBhvr>
                                        <p:cTn id="75" dur="1000" fill="hold"/>
                                        <p:tgtEl>
                                          <p:spTgt spid="4"/>
                                        </p:tgtEl>
                                        <p:attrNameLst>
                                          <p:attrName>ppt_x</p:attrName>
                                        </p:attrNameLst>
                                      </p:cBhvr>
                                      <p:tavLst>
                                        <p:tav tm="0">
                                          <p:val>
                                            <p:strVal val="#ppt_x"/>
                                          </p:val>
                                        </p:tav>
                                        <p:tav tm="100000">
                                          <p:val>
                                            <p:strVal val="#ppt_x"/>
                                          </p:val>
                                        </p:tav>
                                      </p:tavLst>
                                    </p:anim>
                                    <p:anim calcmode="lin" valueType="num">
                                      <p:cBhvr>
                                        <p:cTn id="7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2" grpId="0"/>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2"/>
          <p:cNvSpPr txBox="1"/>
          <p:nvPr/>
        </p:nvSpPr>
        <p:spPr>
          <a:xfrm>
            <a:off x="1024398" y="640280"/>
            <a:ext cx="902811" cy="52322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三思</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Freeform 207"/>
          <p:cNvSpPr/>
          <p:nvPr/>
        </p:nvSpPr>
        <p:spPr>
          <a:xfrm rot="6162658">
            <a:off x="8409930" y="2356754"/>
            <a:ext cx="715963" cy="774700"/>
          </a:xfrm>
          <a:custGeom>
            <a:avLst/>
            <a:gdLst/>
            <a:ahLst/>
            <a:cxnLst>
              <a:cxn ang="0">
                <a:pos x="404748" y="48842"/>
              </a:cxn>
              <a:cxn ang="0">
                <a:pos x="564689" y="19537"/>
              </a:cxn>
              <a:cxn ang="0">
                <a:pos x="643027" y="6512"/>
              </a:cxn>
              <a:cxn ang="0">
                <a:pos x="672404" y="3256"/>
              </a:cxn>
              <a:cxn ang="0">
                <a:pos x="682196" y="0"/>
              </a:cxn>
              <a:cxn ang="0">
                <a:pos x="688724" y="3256"/>
              </a:cxn>
              <a:cxn ang="0">
                <a:pos x="705045" y="13025"/>
              </a:cxn>
              <a:cxn ang="0">
                <a:pos x="701781" y="58611"/>
              </a:cxn>
              <a:cxn ang="0">
                <a:pos x="695252" y="65123"/>
              </a:cxn>
              <a:cxn ang="0">
                <a:pos x="691988" y="68379"/>
              </a:cxn>
              <a:cxn ang="0">
                <a:pos x="665876" y="110709"/>
              </a:cxn>
              <a:cxn ang="0">
                <a:pos x="639763" y="156295"/>
              </a:cxn>
              <a:cxn ang="0">
                <a:pos x="616914" y="195369"/>
              </a:cxn>
              <a:cxn ang="0">
                <a:pos x="590801" y="240955"/>
              </a:cxn>
              <a:cxn ang="0">
                <a:pos x="571217" y="283285"/>
              </a:cxn>
              <a:cxn ang="0">
                <a:pos x="554896" y="299566"/>
              </a:cxn>
              <a:cxn ang="0">
                <a:pos x="535312" y="296310"/>
              </a:cxn>
              <a:cxn ang="0">
                <a:pos x="522255" y="283285"/>
              </a:cxn>
              <a:cxn ang="0">
                <a:pos x="522255" y="263748"/>
              </a:cxn>
              <a:cxn ang="0">
                <a:pos x="597330" y="126990"/>
              </a:cxn>
              <a:cxn ang="0">
                <a:pos x="166469" y="481910"/>
              </a:cxn>
              <a:cxn ang="0">
                <a:pos x="84866" y="612156"/>
              </a:cxn>
              <a:cxn ang="0">
                <a:pos x="68546" y="739146"/>
              </a:cxn>
              <a:cxn ang="0">
                <a:pos x="68546" y="758683"/>
              </a:cxn>
              <a:cxn ang="0">
                <a:pos x="52226" y="771708"/>
              </a:cxn>
              <a:cxn ang="0">
                <a:pos x="32641" y="771708"/>
              </a:cxn>
              <a:cxn ang="0">
                <a:pos x="19585" y="758683"/>
              </a:cxn>
              <a:cxn ang="0">
                <a:pos x="39169" y="589363"/>
              </a:cxn>
              <a:cxn ang="0">
                <a:pos x="124036" y="452605"/>
              </a:cxn>
              <a:cxn ang="0">
                <a:pos x="597330" y="68379"/>
              </a:cxn>
              <a:cxn ang="0">
                <a:pos x="574481" y="71635"/>
              </a:cxn>
              <a:cxn ang="0">
                <a:pos x="411276" y="100941"/>
              </a:cxn>
              <a:cxn ang="0">
                <a:pos x="391692" y="94428"/>
              </a:cxn>
              <a:cxn ang="0">
                <a:pos x="381899" y="74891"/>
              </a:cxn>
              <a:cxn ang="0">
                <a:pos x="385163" y="58611"/>
              </a:cxn>
              <a:cxn ang="0">
                <a:pos x="404748" y="48842"/>
              </a:cxn>
            </a:cxnLst>
            <a:rect l="0" t="0" r="0" b="0"/>
            <a:pathLst>
              <a:path w="219" h="238">
                <a:moveTo>
                  <a:pt x="124" y="15"/>
                </a:moveTo>
                <a:cubicBezTo>
                  <a:pt x="130" y="14"/>
                  <a:pt x="146" y="11"/>
                  <a:pt x="173" y="6"/>
                </a:cubicBezTo>
                <a:cubicBezTo>
                  <a:pt x="197" y="2"/>
                  <a:pt x="197" y="2"/>
                  <a:pt x="197" y="2"/>
                </a:cubicBezTo>
                <a:cubicBezTo>
                  <a:pt x="201" y="1"/>
                  <a:pt x="204" y="1"/>
                  <a:pt x="206" y="1"/>
                </a:cubicBezTo>
                <a:cubicBezTo>
                  <a:pt x="207" y="1"/>
                  <a:pt x="208" y="0"/>
                  <a:pt x="209" y="0"/>
                </a:cubicBezTo>
                <a:cubicBezTo>
                  <a:pt x="210" y="0"/>
                  <a:pt x="210" y="1"/>
                  <a:pt x="211" y="1"/>
                </a:cubicBezTo>
                <a:cubicBezTo>
                  <a:pt x="213" y="1"/>
                  <a:pt x="215" y="2"/>
                  <a:pt x="216" y="4"/>
                </a:cubicBezTo>
                <a:cubicBezTo>
                  <a:pt x="219" y="8"/>
                  <a:pt x="219" y="13"/>
                  <a:pt x="215" y="18"/>
                </a:cubicBezTo>
                <a:cubicBezTo>
                  <a:pt x="215" y="18"/>
                  <a:pt x="214" y="19"/>
                  <a:pt x="213" y="20"/>
                </a:cubicBezTo>
                <a:cubicBezTo>
                  <a:pt x="212" y="21"/>
                  <a:pt x="212" y="21"/>
                  <a:pt x="212" y="21"/>
                </a:cubicBezTo>
                <a:cubicBezTo>
                  <a:pt x="211" y="24"/>
                  <a:pt x="208" y="28"/>
                  <a:pt x="204" y="34"/>
                </a:cubicBezTo>
                <a:cubicBezTo>
                  <a:pt x="196" y="48"/>
                  <a:pt x="196" y="48"/>
                  <a:pt x="196" y="48"/>
                </a:cubicBezTo>
                <a:cubicBezTo>
                  <a:pt x="189" y="60"/>
                  <a:pt x="189" y="60"/>
                  <a:pt x="189" y="60"/>
                </a:cubicBezTo>
                <a:cubicBezTo>
                  <a:pt x="186" y="65"/>
                  <a:pt x="183" y="70"/>
                  <a:pt x="181" y="74"/>
                </a:cubicBezTo>
                <a:cubicBezTo>
                  <a:pt x="175" y="87"/>
                  <a:pt x="175" y="87"/>
                  <a:pt x="175" y="87"/>
                </a:cubicBezTo>
                <a:cubicBezTo>
                  <a:pt x="174" y="89"/>
                  <a:pt x="172" y="91"/>
                  <a:pt x="170" y="92"/>
                </a:cubicBezTo>
                <a:cubicBezTo>
                  <a:pt x="168" y="92"/>
                  <a:pt x="166" y="92"/>
                  <a:pt x="164" y="91"/>
                </a:cubicBezTo>
                <a:cubicBezTo>
                  <a:pt x="162" y="91"/>
                  <a:pt x="161" y="89"/>
                  <a:pt x="160" y="87"/>
                </a:cubicBezTo>
                <a:cubicBezTo>
                  <a:pt x="159" y="85"/>
                  <a:pt x="159" y="83"/>
                  <a:pt x="160" y="81"/>
                </a:cubicBezTo>
                <a:cubicBezTo>
                  <a:pt x="165" y="69"/>
                  <a:pt x="173" y="55"/>
                  <a:pt x="183" y="39"/>
                </a:cubicBezTo>
                <a:cubicBezTo>
                  <a:pt x="129" y="65"/>
                  <a:pt x="85" y="102"/>
                  <a:pt x="51" y="148"/>
                </a:cubicBezTo>
                <a:cubicBezTo>
                  <a:pt x="39" y="165"/>
                  <a:pt x="31" y="178"/>
                  <a:pt x="26" y="188"/>
                </a:cubicBezTo>
                <a:cubicBezTo>
                  <a:pt x="18" y="204"/>
                  <a:pt x="16" y="217"/>
                  <a:pt x="21" y="227"/>
                </a:cubicBezTo>
                <a:cubicBezTo>
                  <a:pt x="22" y="229"/>
                  <a:pt x="22" y="231"/>
                  <a:pt x="21" y="233"/>
                </a:cubicBezTo>
                <a:cubicBezTo>
                  <a:pt x="20" y="235"/>
                  <a:pt x="18" y="236"/>
                  <a:pt x="16" y="237"/>
                </a:cubicBezTo>
                <a:cubicBezTo>
                  <a:pt x="14" y="238"/>
                  <a:pt x="12" y="238"/>
                  <a:pt x="10" y="237"/>
                </a:cubicBezTo>
                <a:cubicBezTo>
                  <a:pt x="8" y="236"/>
                  <a:pt x="6" y="235"/>
                  <a:pt x="6" y="233"/>
                </a:cubicBezTo>
                <a:cubicBezTo>
                  <a:pt x="0" y="219"/>
                  <a:pt x="2" y="201"/>
                  <a:pt x="12" y="181"/>
                </a:cubicBezTo>
                <a:cubicBezTo>
                  <a:pt x="17" y="170"/>
                  <a:pt x="25" y="156"/>
                  <a:pt x="38" y="139"/>
                </a:cubicBezTo>
                <a:cubicBezTo>
                  <a:pt x="75" y="88"/>
                  <a:pt x="124" y="48"/>
                  <a:pt x="183" y="21"/>
                </a:cubicBezTo>
                <a:cubicBezTo>
                  <a:pt x="176" y="22"/>
                  <a:pt x="176" y="22"/>
                  <a:pt x="176" y="22"/>
                </a:cubicBezTo>
                <a:cubicBezTo>
                  <a:pt x="149" y="27"/>
                  <a:pt x="132" y="30"/>
                  <a:pt x="126" y="31"/>
                </a:cubicBezTo>
                <a:cubicBezTo>
                  <a:pt x="123" y="31"/>
                  <a:pt x="122" y="30"/>
                  <a:pt x="120" y="29"/>
                </a:cubicBezTo>
                <a:cubicBezTo>
                  <a:pt x="118" y="27"/>
                  <a:pt x="117" y="26"/>
                  <a:pt x="117" y="23"/>
                </a:cubicBezTo>
                <a:cubicBezTo>
                  <a:pt x="117" y="21"/>
                  <a:pt x="117" y="19"/>
                  <a:pt x="118" y="18"/>
                </a:cubicBezTo>
                <a:cubicBezTo>
                  <a:pt x="120" y="16"/>
                  <a:pt x="122" y="15"/>
                  <a:pt x="124" y="15"/>
                </a:cubicBezTo>
                <a:close/>
              </a:path>
            </a:pathLst>
          </a:custGeom>
          <a:solidFill>
            <a:schemeClr val="bg1"/>
          </a:solidFill>
          <a:ln w="9525">
            <a:solidFill>
              <a:schemeClr val="bg1"/>
            </a:solidFill>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Freeform 207"/>
          <p:cNvSpPr/>
          <p:nvPr/>
        </p:nvSpPr>
        <p:spPr>
          <a:xfrm rot="-8064497">
            <a:off x="6105961" y="5728937"/>
            <a:ext cx="714375" cy="776288"/>
          </a:xfrm>
          <a:custGeom>
            <a:avLst/>
            <a:gdLst/>
            <a:ahLst/>
            <a:cxnLst>
              <a:cxn ang="0">
                <a:pos x="404748" y="48842"/>
              </a:cxn>
              <a:cxn ang="0">
                <a:pos x="564689" y="19537"/>
              </a:cxn>
              <a:cxn ang="0">
                <a:pos x="643027" y="6512"/>
              </a:cxn>
              <a:cxn ang="0">
                <a:pos x="672404" y="3256"/>
              </a:cxn>
              <a:cxn ang="0">
                <a:pos x="682196" y="0"/>
              </a:cxn>
              <a:cxn ang="0">
                <a:pos x="688724" y="3256"/>
              </a:cxn>
              <a:cxn ang="0">
                <a:pos x="705045" y="13025"/>
              </a:cxn>
              <a:cxn ang="0">
                <a:pos x="701781" y="58611"/>
              </a:cxn>
              <a:cxn ang="0">
                <a:pos x="695252" y="65123"/>
              </a:cxn>
              <a:cxn ang="0">
                <a:pos x="691988" y="68379"/>
              </a:cxn>
              <a:cxn ang="0">
                <a:pos x="665876" y="110709"/>
              </a:cxn>
              <a:cxn ang="0">
                <a:pos x="639763" y="156295"/>
              </a:cxn>
              <a:cxn ang="0">
                <a:pos x="616914" y="195369"/>
              </a:cxn>
              <a:cxn ang="0">
                <a:pos x="590801" y="240955"/>
              </a:cxn>
              <a:cxn ang="0">
                <a:pos x="571217" y="283285"/>
              </a:cxn>
              <a:cxn ang="0">
                <a:pos x="554896" y="299566"/>
              </a:cxn>
              <a:cxn ang="0">
                <a:pos x="535312" y="296310"/>
              </a:cxn>
              <a:cxn ang="0">
                <a:pos x="522255" y="283285"/>
              </a:cxn>
              <a:cxn ang="0">
                <a:pos x="522255" y="263748"/>
              </a:cxn>
              <a:cxn ang="0">
                <a:pos x="597330" y="126990"/>
              </a:cxn>
              <a:cxn ang="0">
                <a:pos x="166469" y="481910"/>
              </a:cxn>
              <a:cxn ang="0">
                <a:pos x="84866" y="612156"/>
              </a:cxn>
              <a:cxn ang="0">
                <a:pos x="68546" y="739146"/>
              </a:cxn>
              <a:cxn ang="0">
                <a:pos x="68546" y="758683"/>
              </a:cxn>
              <a:cxn ang="0">
                <a:pos x="52226" y="771708"/>
              </a:cxn>
              <a:cxn ang="0">
                <a:pos x="32641" y="771708"/>
              </a:cxn>
              <a:cxn ang="0">
                <a:pos x="19585" y="758683"/>
              </a:cxn>
              <a:cxn ang="0">
                <a:pos x="39169" y="589363"/>
              </a:cxn>
              <a:cxn ang="0">
                <a:pos x="124036" y="452605"/>
              </a:cxn>
              <a:cxn ang="0">
                <a:pos x="597330" y="68379"/>
              </a:cxn>
              <a:cxn ang="0">
                <a:pos x="574481" y="71635"/>
              </a:cxn>
              <a:cxn ang="0">
                <a:pos x="411276" y="100941"/>
              </a:cxn>
              <a:cxn ang="0">
                <a:pos x="391692" y="94428"/>
              </a:cxn>
              <a:cxn ang="0">
                <a:pos x="381899" y="74891"/>
              </a:cxn>
              <a:cxn ang="0">
                <a:pos x="385163" y="58611"/>
              </a:cxn>
              <a:cxn ang="0">
                <a:pos x="404748" y="48842"/>
              </a:cxn>
            </a:cxnLst>
            <a:rect l="0" t="0" r="0" b="0"/>
            <a:pathLst>
              <a:path w="219" h="238">
                <a:moveTo>
                  <a:pt x="124" y="15"/>
                </a:moveTo>
                <a:cubicBezTo>
                  <a:pt x="130" y="14"/>
                  <a:pt x="146" y="11"/>
                  <a:pt x="173" y="6"/>
                </a:cubicBezTo>
                <a:cubicBezTo>
                  <a:pt x="197" y="2"/>
                  <a:pt x="197" y="2"/>
                  <a:pt x="197" y="2"/>
                </a:cubicBezTo>
                <a:cubicBezTo>
                  <a:pt x="201" y="1"/>
                  <a:pt x="204" y="1"/>
                  <a:pt x="206" y="1"/>
                </a:cubicBezTo>
                <a:cubicBezTo>
                  <a:pt x="207" y="1"/>
                  <a:pt x="208" y="0"/>
                  <a:pt x="209" y="0"/>
                </a:cubicBezTo>
                <a:cubicBezTo>
                  <a:pt x="210" y="0"/>
                  <a:pt x="210" y="1"/>
                  <a:pt x="211" y="1"/>
                </a:cubicBezTo>
                <a:cubicBezTo>
                  <a:pt x="213" y="1"/>
                  <a:pt x="215" y="2"/>
                  <a:pt x="216" y="4"/>
                </a:cubicBezTo>
                <a:cubicBezTo>
                  <a:pt x="219" y="8"/>
                  <a:pt x="219" y="13"/>
                  <a:pt x="215" y="18"/>
                </a:cubicBezTo>
                <a:cubicBezTo>
                  <a:pt x="215" y="18"/>
                  <a:pt x="214" y="19"/>
                  <a:pt x="213" y="20"/>
                </a:cubicBezTo>
                <a:cubicBezTo>
                  <a:pt x="212" y="21"/>
                  <a:pt x="212" y="21"/>
                  <a:pt x="212" y="21"/>
                </a:cubicBezTo>
                <a:cubicBezTo>
                  <a:pt x="211" y="24"/>
                  <a:pt x="208" y="28"/>
                  <a:pt x="204" y="34"/>
                </a:cubicBezTo>
                <a:cubicBezTo>
                  <a:pt x="196" y="48"/>
                  <a:pt x="196" y="48"/>
                  <a:pt x="196" y="48"/>
                </a:cubicBezTo>
                <a:cubicBezTo>
                  <a:pt x="189" y="60"/>
                  <a:pt x="189" y="60"/>
                  <a:pt x="189" y="60"/>
                </a:cubicBezTo>
                <a:cubicBezTo>
                  <a:pt x="186" y="65"/>
                  <a:pt x="183" y="70"/>
                  <a:pt x="181" y="74"/>
                </a:cubicBezTo>
                <a:cubicBezTo>
                  <a:pt x="175" y="87"/>
                  <a:pt x="175" y="87"/>
                  <a:pt x="175" y="87"/>
                </a:cubicBezTo>
                <a:cubicBezTo>
                  <a:pt x="174" y="89"/>
                  <a:pt x="172" y="91"/>
                  <a:pt x="170" y="92"/>
                </a:cubicBezTo>
                <a:cubicBezTo>
                  <a:pt x="168" y="92"/>
                  <a:pt x="166" y="92"/>
                  <a:pt x="164" y="91"/>
                </a:cubicBezTo>
                <a:cubicBezTo>
                  <a:pt x="162" y="91"/>
                  <a:pt x="161" y="89"/>
                  <a:pt x="160" y="87"/>
                </a:cubicBezTo>
                <a:cubicBezTo>
                  <a:pt x="159" y="85"/>
                  <a:pt x="159" y="83"/>
                  <a:pt x="160" y="81"/>
                </a:cubicBezTo>
                <a:cubicBezTo>
                  <a:pt x="165" y="69"/>
                  <a:pt x="173" y="55"/>
                  <a:pt x="183" y="39"/>
                </a:cubicBezTo>
                <a:cubicBezTo>
                  <a:pt x="129" y="65"/>
                  <a:pt x="85" y="102"/>
                  <a:pt x="51" y="148"/>
                </a:cubicBezTo>
                <a:cubicBezTo>
                  <a:pt x="39" y="165"/>
                  <a:pt x="31" y="178"/>
                  <a:pt x="26" y="188"/>
                </a:cubicBezTo>
                <a:cubicBezTo>
                  <a:pt x="18" y="204"/>
                  <a:pt x="16" y="217"/>
                  <a:pt x="21" y="227"/>
                </a:cubicBezTo>
                <a:cubicBezTo>
                  <a:pt x="22" y="229"/>
                  <a:pt x="22" y="231"/>
                  <a:pt x="21" y="233"/>
                </a:cubicBezTo>
                <a:cubicBezTo>
                  <a:pt x="20" y="235"/>
                  <a:pt x="18" y="236"/>
                  <a:pt x="16" y="237"/>
                </a:cubicBezTo>
                <a:cubicBezTo>
                  <a:pt x="14" y="238"/>
                  <a:pt x="12" y="238"/>
                  <a:pt x="10" y="237"/>
                </a:cubicBezTo>
                <a:cubicBezTo>
                  <a:pt x="8" y="236"/>
                  <a:pt x="6" y="235"/>
                  <a:pt x="6" y="233"/>
                </a:cubicBezTo>
                <a:cubicBezTo>
                  <a:pt x="0" y="219"/>
                  <a:pt x="2" y="201"/>
                  <a:pt x="12" y="181"/>
                </a:cubicBezTo>
                <a:cubicBezTo>
                  <a:pt x="17" y="170"/>
                  <a:pt x="25" y="156"/>
                  <a:pt x="38" y="139"/>
                </a:cubicBezTo>
                <a:cubicBezTo>
                  <a:pt x="75" y="88"/>
                  <a:pt x="124" y="48"/>
                  <a:pt x="183" y="21"/>
                </a:cubicBezTo>
                <a:cubicBezTo>
                  <a:pt x="176" y="22"/>
                  <a:pt x="176" y="22"/>
                  <a:pt x="176" y="22"/>
                </a:cubicBezTo>
                <a:cubicBezTo>
                  <a:pt x="149" y="27"/>
                  <a:pt x="132" y="30"/>
                  <a:pt x="126" y="31"/>
                </a:cubicBezTo>
                <a:cubicBezTo>
                  <a:pt x="123" y="31"/>
                  <a:pt x="122" y="30"/>
                  <a:pt x="120" y="29"/>
                </a:cubicBezTo>
                <a:cubicBezTo>
                  <a:pt x="118" y="27"/>
                  <a:pt x="117" y="26"/>
                  <a:pt x="117" y="23"/>
                </a:cubicBezTo>
                <a:cubicBezTo>
                  <a:pt x="117" y="21"/>
                  <a:pt x="117" y="19"/>
                  <a:pt x="118" y="18"/>
                </a:cubicBezTo>
                <a:cubicBezTo>
                  <a:pt x="120" y="16"/>
                  <a:pt x="122" y="15"/>
                  <a:pt x="124" y="15"/>
                </a:cubicBezTo>
                <a:close/>
              </a:path>
            </a:pathLst>
          </a:custGeom>
          <a:solidFill>
            <a:schemeClr val="bg1"/>
          </a:solidFill>
          <a:ln w="9525">
            <a:solidFill>
              <a:schemeClr val="bg1"/>
            </a:solidFill>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Freeform 207"/>
          <p:cNvSpPr/>
          <p:nvPr/>
        </p:nvSpPr>
        <p:spPr>
          <a:xfrm rot="21392306">
            <a:off x="2952023" y="2468663"/>
            <a:ext cx="714375" cy="774700"/>
          </a:xfrm>
          <a:custGeom>
            <a:avLst/>
            <a:gdLst/>
            <a:ahLst/>
            <a:cxnLst>
              <a:cxn ang="0">
                <a:pos x="404748" y="48842"/>
              </a:cxn>
              <a:cxn ang="0">
                <a:pos x="564689" y="19537"/>
              </a:cxn>
              <a:cxn ang="0">
                <a:pos x="643027" y="6512"/>
              </a:cxn>
              <a:cxn ang="0">
                <a:pos x="672404" y="3256"/>
              </a:cxn>
              <a:cxn ang="0">
                <a:pos x="682196" y="0"/>
              </a:cxn>
              <a:cxn ang="0">
                <a:pos x="688724" y="3256"/>
              </a:cxn>
              <a:cxn ang="0">
                <a:pos x="705045" y="13025"/>
              </a:cxn>
              <a:cxn ang="0">
                <a:pos x="701781" y="58611"/>
              </a:cxn>
              <a:cxn ang="0">
                <a:pos x="695252" y="65123"/>
              </a:cxn>
              <a:cxn ang="0">
                <a:pos x="691988" y="68379"/>
              </a:cxn>
              <a:cxn ang="0">
                <a:pos x="665876" y="110709"/>
              </a:cxn>
              <a:cxn ang="0">
                <a:pos x="639763" y="156295"/>
              </a:cxn>
              <a:cxn ang="0">
                <a:pos x="616914" y="195369"/>
              </a:cxn>
              <a:cxn ang="0">
                <a:pos x="590801" y="240955"/>
              </a:cxn>
              <a:cxn ang="0">
                <a:pos x="571217" y="283285"/>
              </a:cxn>
              <a:cxn ang="0">
                <a:pos x="554896" y="299566"/>
              </a:cxn>
              <a:cxn ang="0">
                <a:pos x="535312" y="296310"/>
              </a:cxn>
              <a:cxn ang="0">
                <a:pos x="522255" y="283285"/>
              </a:cxn>
              <a:cxn ang="0">
                <a:pos x="522255" y="263748"/>
              </a:cxn>
              <a:cxn ang="0">
                <a:pos x="597330" y="126990"/>
              </a:cxn>
              <a:cxn ang="0">
                <a:pos x="166469" y="481910"/>
              </a:cxn>
              <a:cxn ang="0">
                <a:pos x="84866" y="612156"/>
              </a:cxn>
              <a:cxn ang="0">
                <a:pos x="68546" y="739146"/>
              </a:cxn>
              <a:cxn ang="0">
                <a:pos x="68546" y="758683"/>
              </a:cxn>
              <a:cxn ang="0">
                <a:pos x="52226" y="771708"/>
              </a:cxn>
              <a:cxn ang="0">
                <a:pos x="32641" y="771708"/>
              </a:cxn>
              <a:cxn ang="0">
                <a:pos x="19585" y="758683"/>
              </a:cxn>
              <a:cxn ang="0">
                <a:pos x="39169" y="589363"/>
              </a:cxn>
              <a:cxn ang="0">
                <a:pos x="124036" y="452605"/>
              </a:cxn>
              <a:cxn ang="0">
                <a:pos x="597330" y="68379"/>
              </a:cxn>
              <a:cxn ang="0">
                <a:pos x="574481" y="71635"/>
              </a:cxn>
              <a:cxn ang="0">
                <a:pos x="411276" y="100941"/>
              </a:cxn>
              <a:cxn ang="0">
                <a:pos x="391692" y="94428"/>
              </a:cxn>
              <a:cxn ang="0">
                <a:pos x="381899" y="74891"/>
              </a:cxn>
              <a:cxn ang="0">
                <a:pos x="385163" y="58611"/>
              </a:cxn>
              <a:cxn ang="0">
                <a:pos x="404748" y="48842"/>
              </a:cxn>
            </a:cxnLst>
            <a:rect l="0" t="0" r="0" b="0"/>
            <a:pathLst>
              <a:path w="219" h="238">
                <a:moveTo>
                  <a:pt x="124" y="15"/>
                </a:moveTo>
                <a:cubicBezTo>
                  <a:pt x="130" y="14"/>
                  <a:pt x="146" y="11"/>
                  <a:pt x="173" y="6"/>
                </a:cubicBezTo>
                <a:cubicBezTo>
                  <a:pt x="197" y="2"/>
                  <a:pt x="197" y="2"/>
                  <a:pt x="197" y="2"/>
                </a:cubicBezTo>
                <a:cubicBezTo>
                  <a:pt x="201" y="1"/>
                  <a:pt x="204" y="1"/>
                  <a:pt x="206" y="1"/>
                </a:cubicBezTo>
                <a:cubicBezTo>
                  <a:pt x="207" y="1"/>
                  <a:pt x="208" y="0"/>
                  <a:pt x="209" y="0"/>
                </a:cubicBezTo>
                <a:cubicBezTo>
                  <a:pt x="210" y="0"/>
                  <a:pt x="210" y="1"/>
                  <a:pt x="211" y="1"/>
                </a:cubicBezTo>
                <a:cubicBezTo>
                  <a:pt x="213" y="1"/>
                  <a:pt x="215" y="2"/>
                  <a:pt x="216" y="4"/>
                </a:cubicBezTo>
                <a:cubicBezTo>
                  <a:pt x="219" y="8"/>
                  <a:pt x="219" y="13"/>
                  <a:pt x="215" y="18"/>
                </a:cubicBezTo>
                <a:cubicBezTo>
                  <a:pt x="215" y="18"/>
                  <a:pt x="214" y="19"/>
                  <a:pt x="213" y="20"/>
                </a:cubicBezTo>
                <a:cubicBezTo>
                  <a:pt x="212" y="21"/>
                  <a:pt x="212" y="21"/>
                  <a:pt x="212" y="21"/>
                </a:cubicBezTo>
                <a:cubicBezTo>
                  <a:pt x="211" y="24"/>
                  <a:pt x="208" y="28"/>
                  <a:pt x="204" y="34"/>
                </a:cubicBezTo>
                <a:cubicBezTo>
                  <a:pt x="196" y="48"/>
                  <a:pt x="196" y="48"/>
                  <a:pt x="196" y="48"/>
                </a:cubicBezTo>
                <a:cubicBezTo>
                  <a:pt x="189" y="60"/>
                  <a:pt x="189" y="60"/>
                  <a:pt x="189" y="60"/>
                </a:cubicBezTo>
                <a:cubicBezTo>
                  <a:pt x="186" y="65"/>
                  <a:pt x="183" y="70"/>
                  <a:pt x="181" y="74"/>
                </a:cubicBezTo>
                <a:cubicBezTo>
                  <a:pt x="175" y="87"/>
                  <a:pt x="175" y="87"/>
                  <a:pt x="175" y="87"/>
                </a:cubicBezTo>
                <a:cubicBezTo>
                  <a:pt x="174" y="89"/>
                  <a:pt x="172" y="91"/>
                  <a:pt x="170" y="92"/>
                </a:cubicBezTo>
                <a:cubicBezTo>
                  <a:pt x="168" y="92"/>
                  <a:pt x="166" y="92"/>
                  <a:pt x="164" y="91"/>
                </a:cubicBezTo>
                <a:cubicBezTo>
                  <a:pt x="162" y="91"/>
                  <a:pt x="161" y="89"/>
                  <a:pt x="160" y="87"/>
                </a:cubicBezTo>
                <a:cubicBezTo>
                  <a:pt x="159" y="85"/>
                  <a:pt x="159" y="83"/>
                  <a:pt x="160" y="81"/>
                </a:cubicBezTo>
                <a:cubicBezTo>
                  <a:pt x="165" y="69"/>
                  <a:pt x="173" y="55"/>
                  <a:pt x="183" y="39"/>
                </a:cubicBezTo>
                <a:cubicBezTo>
                  <a:pt x="129" y="65"/>
                  <a:pt x="85" y="102"/>
                  <a:pt x="51" y="148"/>
                </a:cubicBezTo>
                <a:cubicBezTo>
                  <a:pt x="39" y="165"/>
                  <a:pt x="31" y="178"/>
                  <a:pt x="26" y="188"/>
                </a:cubicBezTo>
                <a:cubicBezTo>
                  <a:pt x="18" y="204"/>
                  <a:pt x="16" y="217"/>
                  <a:pt x="21" y="227"/>
                </a:cubicBezTo>
                <a:cubicBezTo>
                  <a:pt x="22" y="229"/>
                  <a:pt x="22" y="231"/>
                  <a:pt x="21" y="233"/>
                </a:cubicBezTo>
                <a:cubicBezTo>
                  <a:pt x="20" y="235"/>
                  <a:pt x="18" y="236"/>
                  <a:pt x="16" y="237"/>
                </a:cubicBezTo>
                <a:cubicBezTo>
                  <a:pt x="14" y="238"/>
                  <a:pt x="12" y="238"/>
                  <a:pt x="10" y="237"/>
                </a:cubicBezTo>
                <a:cubicBezTo>
                  <a:pt x="8" y="236"/>
                  <a:pt x="6" y="235"/>
                  <a:pt x="6" y="233"/>
                </a:cubicBezTo>
                <a:cubicBezTo>
                  <a:pt x="0" y="219"/>
                  <a:pt x="2" y="201"/>
                  <a:pt x="12" y="181"/>
                </a:cubicBezTo>
                <a:cubicBezTo>
                  <a:pt x="17" y="170"/>
                  <a:pt x="25" y="156"/>
                  <a:pt x="38" y="139"/>
                </a:cubicBezTo>
                <a:cubicBezTo>
                  <a:pt x="75" y="88"/>
                  <a:pt x="124" y="48"/>
                  <a:pt x="183" y="21"/>
                </a:cubicBezTo>
                <a:cubicBezTo>
                  <a:pt x="176" y="22"/>
                  <a:pt x="176" y="22"/>
                  <a:pt x="176" y="22"/>
                </a:cubicBezTo>
                <a:cubicBezTo>
                  <a:pt x="149" y="27"/>
                  <a:pt x="132" y="30"/>
                  <a:pt x="126" y="31"/>
                </a:cubicBezTo>
                <a:cubicBezTo>
                  <a:pt x="123" y="31"/>
                  <a:pt x="122" y="30"/>
                  <a:pt x="120" y="29"/>
                </a:cubicBezTo>
                <a:cubicBezTo>
                  <a:pt x="118" y="27"/>
                  <a:pt x="117" y="26"/>
                  <a:pt x="117" y="23"/>
                </a:cubicBezTo>
                <a:cubicBezTo>
                  <a:pt x="117" y="21"/>
                  <a:pt x="117" y="19"/>
                  <a:pt x="118" y="18"/>
                </a:cubicBezTo>
                <a:cubicBezTo>
                  <a:pt x="120" y="16"/>
                  <a:pt x="122" y="15"/>
                  <a:pt x="124" y="15"/>
                </a:cubicBezTo>
                <a:close/>
              </a:path>
            </a:pathLst>
          </a:custGeom>
          <a:solidFill>
            <a:schemeClr val="bg1"/>
          </a:solidFill>
          <a:ln w="9525">
            <a:solidFill>
              <a:schemeClr val="bg1"/>
            </a:solidFill>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9" name="组合 8"/>
          <p:cNvGrpSpPr/>
          <p:nvPr/>
        </p:nvGrpSpPr>
        <p:grpSpPr>
          <a:xfrm>
            <a:off x="2327003" y="569169"/>
            <a:ext cx="8613811" cy="6081921"/>
            <a:chOff x="1753584" y="300766"/>
            <a:chExt cx="8613811" cy="6081921"/>
          </a:xfrm>
        </p:grpSpPr>
        <p:grpSp>
          <p:nvGrpSpPr>
            <p:cNvPr id="7" name="组合 6"/>
            <p:cNvGrpSpPr/>
            <p:nvPr/>
          </p:nvGrpSpPr>
          <p:grpSpPr>
            <a:xfrm rot="405512">
              <a:off x="2207366" y="300766"/>
              <a:ext cx="8160029" cy="6081921"/>
              <a:chOff x="2358550" y="-113391"/>
              <a:chExt cx="8160029" cy="6081921"/>
            </a:xfrm>
          </p:grpSpPr>
          <p:sp>
            <p:nvSpPr>
              <p:cNvPr id="24" name="矩形 23"/>
              <p:cNvSpPr/>
              <p:nvPr/>
            </p:nvSpPr>
            <p:spPr>
              <a:xfrm rot="2515406">
                <a:off x="4609005" y="2348163"/>
                <a:ext cx="5909574" cy="471720"/>
              </a:xfrm>
              <a:prstGeom prst="rect">
                <a:avLst/>
              </a:prstGeom>
              <a:solidFill>
                <a:schemeClr val="bg1"/>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一思是否了解该产品及市场行情</a:t>
                </a:r>
                <a:r>
                  <a:rPr lang="zh-CN" altLang="en-US" sz="2400" b="1"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4"/>
              <p:cNvSpPr/>
              <p:nvPr/>
            </p:nvSpPr>
            <p:spPr>
              <a:xfrm rot="17947161">
                <a:off x="917536" y="2696737"/>
                <a:ext cx="6081921" cy="461665"/>
              </a:xfrm>
              <a:prstGeom prst="rect">
                <a:avLst/>
              </a:prstGeom>
              <a:solidFill>
                <a:schemeClr val="bg1"/>
              </a:solidFill>
            </p:spPr>
            <p:txBody>
              <a:bodyPr wrap="square">
                <a:spAutoFit/>
              </a:bodyPr>
              <a:lstStyle/>
              <a:p>
                <a:pPr algn="ctr"/>
                <a:r>
                  <a:rPr lang="zh-CN" altLang="en-US" sz="2400" b="1"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二思投资是否符合市场规律？</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5"/>
              <p:cNvSpPr/>
              <p:nvPr/>
            </p:nvSpPr>
            <p:spPr>
              <a:xfrm rot="21194488">
                <a:off x="2358550" y="4670757"/>
                <a:ext cx="7736230" cy="461665"/>
              </a:xfrm>
              <a:prstGeom prst="rect">
                <a:avLst/>
              </a:prstGeom>
              <a:solidFill>
                <a:schemeClr val="bg1"/>
              </a:solidFill>
            </p:spPr>
            <p:txBody>
              <a:bodyPr wrap="square">
                <a:spAutoFit/>
              </a:bodyPr>
              <a:lstStyle/>
              <a:p>
                <a:pPr algn="ctr"/>
                <a:r>
                  <a:rPr lang="zh-CN" altLang="en-US" sz="2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三思自身经济实力是否具备抗风险能力？</a:t>
                </a:r>
              </a:p>
            </p:txBody>
          </p:sp>
        </p:grpSp>
        <p:sp>
          <p:nvSpPr>
            <p:cNvPr id="16" name="椭圆 15"/>
            <p:cNvSpPr/>
            <p:nvPr/>
          </p:nvSpPr>
          <p:spPr>
            <a:xfrm>
              <a:off x="4975329" y="464667"/>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a:t>
              </a:r>
              <a:endParaRPr kumimoji="0" lang="zh-CN" altLang="en-US" sz="36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椭圆 16"/>
            <p:cNvSpPr/>
            <p:nvPr/>
          </p:nvSpPr>
          <p:spPr>
            <a:xfrm>
              <a:off x="8919554" y="4756797"/>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b</a:t>
              </a:r>
              <a:endParaRPr kumimoji="0" lang="zh-CN" altLang="en-US" sz="36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椭圆 18"/>
            <p:cNvSpPr/>
            <p:nvPr/>
          </p:nvSpPr>
          <p:spPr>
            <a:xfrm>
              <a:off x="1753584" y="4855723"/>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c</a:t>
              </a:r>
              <a:endParaRPr kumimoji="0" lang="zh-CN" altLang="en-US" sz="36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18" name="图片 1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89422" y="2353374"/>
            <a:ext cx="1761598" cy="2825262"/>
          </a:xfrm>
          <a:prstGeom prst="rect">
            <a:avLst/>
          </a:prstGeom>
        </p:spPr>
      </p:pic>
      <p:pic>
        <p:nvPicPr>
          <p:cNvPr id="22" name="图片 21" descr="应天校徽_副本.png"/>
          <p:cNvPicPr>
            <a:picLocks noChangeAspect="1"/>
          </p:cNvPicPr>
          <p:nvPr/>
        </p:nvPicPr>
        <p:blipFill>
          <a:blip r:embed="rId4" cstate="print"/>
          <a:stretch>
            <a:fillRect/>
          </a:stretch>
        </p:blipFill>
        <p:spPr>
          <a:xfrm>
            <a:off x="10505746" y="366790"/>
            <a:ext cx="1227450" cy="831555"/>
          </a:xfrm>
          <a:prstGeom prst="rect">
            <a:avLst/>
          </a:prstGeom>
        </p:spPr>
      </p:pic>
    </p:spTree>
    <p:extLst>
      <p:ext uri="{BB962C8B-B14F-4D97-AF65-F5344CB8AC3E}">
        <p14:creationId xmlns="" xmlns:p14="http://schemas.microsoft.com/office/powerpoint/2010/main" val="1105332830"/>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up)">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P spid="21"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114309" y="1582953"/>
            <a:ext cx="2262158" cy="923330"/>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5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等一夜</a:t>
            </a:r>
          </a:p>
        </p:txBody>
      </p:sp>
      <p:sp>
        <p:nvSpPr>
          <p:cNvPr id="22" name="矩形 21"/>
          <p:cNvSpPr/>
          <p:nvPr/>
        </p:nvSpPr>
        <p:spPr>
          <a:xfrm>
            <a:off x="1894550" y="2690204"/>
            <a:ext cx="6261136" cy="145822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200000"/>
              </a:lnSpc>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投资回报率高于</a:t>
            </a: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的，避免头脑发热，一定先问问家人和朋友意见，拖延一晚再决定。</a:t>
            </a:r>
          </a:p>
        </p:txBody>
      </p:sp>
      <p:pic>
        <p:nvPicPr>
          <p:cNvPr id="10" name="图片 9"/>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06462" y="582616"/>
            <a:ext cx="4014978" cy="6028496"/>
          </a:xfrm>
          <a:prstGeom prst="rect">
            <a:avLst/>
          </a:prstGeom>
        </p:spPr>
      </p:pic>
      <p:pic>
        <p:nvPicPr>
          <p:cNvPr id="5" name="图片 4" descr="应天校徽_副本.png"/>
          <p:cNvPicPr>
            <a:picLocks noChangeAspect="1"/>
          </p:cNvPicPr>
          <p:nvPr/>
        </p:nvPicPr>
        <p:blipFill>
          <a:blip r:embed="rId4" cstate="print"/>
          <a:stretch>
            <a:fillRect/>
          </a:stretch>
        </p:blipFill>
        <p:spPr>
          <a:xfrm>
            <a:off x="10505746" y="366790"/>
            <a:ext cx="1227450" cy="831555"/>
          </a:xfrm>
          <a:prstGeom prst="rect">
            <a:avLst/>
          </a:prstGeom>
        </p:spPr>
      </p:pic>
    </p:spTree>
    <p:extLst>
      <p:ext uri="{BB962C8B-B14F-4D97-AF65-F5344CB8AC3E}">
        <p14:creationId xmlns="" xmlns:p14="http://schemas.microsoft.com/office/powerpoint/2010/main" val="812729675"/>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up)">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21204" y="2275"/>
            <a:ext cx="12213205" cy="6855725"/>
            <a:chOff x="-21204" y="2275"/>
            <a:chExt cx="12213205" cy="6855725"/>
          </a:xfrm>
        </p:grpSpPr>
        <p:pic>
          <p:nvPicPr>
            <p:cNvPr id="8" name="图片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5400000">
              <a:off x="2657536" y="-2676465"/>
              <a:ext cx="6855725" cy="12213205"/>
            </a:xfrm>
            <a:prstGeom prst="rect">
              <a:avLst/>
            </a:prstGeom>
          </p:spPr>
        </p:pic>
        <p:sp>
          <p:nvSpPr>
            <p:cNvPr id="9" name="矩形 8"/>
            <p:cNvSpPr/>
            <p:nvPr/>
          </p:nvSpPr>
          <p:spPr>
            <a:xfrm>
              <a:off x="333487" y="355003"/>
              <a:ext cx="11521440" cy="62179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矩形 21"/>
            <p:cNvSpPr/>
            <p:nvPr/>
          </p:nvSpPr>
          <p:spPr>
            <a:xfrm>
              <a:off x="215153" y="225912"/>
              <a:ext cx="11779623" cy="6497619"/>
            </a:xfrm>
            <a:prstGeom prst="rect">
              <a:avLst/>
            </a:prstGeom>
            <a:noFill/>
            <a:ln w="571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 name="矩形 5"/>
          <p:cNvSpPr/>
          <p:nvPr/>
        </p:nvSpPr>
        <p:spPr>
          <a:xfrm>
            <a:off x="4277786" y="2114650"/>
            <a:ext cx="6647974" cy="1558568"/>
          </a:xfrm>
          <a:prstGeom prst="rect">
            <a:avLst/>
          </a:prstGeom>
        </p:spPr>
        <p:txBody>
          <a:bodyPr wrap="none">
            <a:spAutoFit/>
          </a:bodyPr>
          <a:lstStyle/>
          <a:p>
            <a:pPr>
              <a:lnSpc>
                <a:spcPct val="150000"/>
              </a:lnSpc>
              <a:buClr>
                <a:srgbClr val="0D0405"/>
              </a:buClr>
            </a:pPr>
            <a:r>
              <a:rPr lang="zh-CN" altLang="en-US" sz="7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非法集资七大问</a:t>
            </a:r>
            <a:endParaRPr lang="en-US" altLang="zh-CN" sz="7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2"/>
          <p:cNvGrpSpPr/>
          <p:nvPr/>
        </p:nvGrpSpPr>
        <p:grpSpPr>
          <a:xfrm>
            <a:off x="1185634" y="1783073"/>
            <a:ext cx="2952303" cy="2938074"/>
            <a:chOff x="1128258" y="1591049"/>
            <a:chExt cx="2952303" cy="2938074"/>
          </a:xfrm>
        </p:grpSpPr>
        <p:sp>
          <p:nvSpPr>
            <p:cNvPr id="38" name="椭圆 37"/>
            <p:cNvSpPr/>
            <p:nvPr/>
          </p:nvSpPr>
          <p:spPr>
            <a:xfrm>
              <a:off x="1128258" y="1591049"/>
              <a:ext cx="2938074" cy="2938074"/>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600" b="1" i="0" u="none" strike="noStrike" kern="1200" cap="none" spc="0" normalizeH="0" baseline="0" noProof="0" dirty="0">
                <a:ln>
                  <a:solidFill>
                    <a:sysClr val="windowText" lastClr="000000"/>
                  </a:solid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图片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75089" y="2020639"/>
              <a:ext cx="2027256" cy="1809650"/>
            </a:xfrm>
            <a:prstGeom prst="rect">
              <a:avLst/>
            </a:prstGeom>
          </p:spPr>
        </p:pic>
        <p:cxnSp>
          <p:nvCxnSpPr>
            <p:cNvPr id="39" name="直接连接符 38"/>
            <p:cNvCxnSpPr/>
            <p:nvPr/>
          </p:nvCxnSpPr>
          <p:spPr>
            <a:xfrm flipH="1">
              <a:off x="1225390" y="2412476"/>
              <a:ext cx="2726654" cy="1351603"/>
            </a:xfrm>
            <a:prstGeom prst="line">
              <a:avLst/>
            </a:prstGeom>
            <a:ln w="292100">
              <a:solidFill>
                <a:srgbClr val="C00000"/>
              </a:solidFill>
            </a:ln>
            <a:effectLst/>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1135801" y="1916478"/>
              <a:ext cx="2944760" cy="2200663"/>
              <a:chOff x="695386" y="1748770"/>
              <a:chExt cx="2944760" cy="2200663"/>
            </a:xfrm>
          </p:grpSpPr>
          <p:sp>
            <p:nvSpPr>
              <p:cNvPr id="42" name="矩形 41"/>
              <p:cNvSpPr/>
              <p:nvPr/>
            </p:nvSpPr>
            <p:spPr>
              <a:xfrm>
                <a:off x="695386" y="2749104"/>
                <a:ext cx="2944760" cy="1200329"/>
              </a:xfrm>
              <a:prstGeom prst="rect">
                <a:avLst/>
              </a:prstGeom>
            </p:spPr>
            <p:txBody>
              <a:bodyPr vert="horz" wrap="square">
                <a:spAutoFit/>
              </a:bodyPr>
              <a:lstStyle/>
              <a:p>
                <a:pPr lvl="0" algn="ctr" eaLnBrk="1" fontAlgn="auto" hangingPunct="1">
                  <a:spcBef>
                    <a:spcPts val="0"/>
                  </a:spcBef>
                  <a:spcAft>
                    <a:spcPts val="0"/>
                  </a:spcAft>
                  <a:defRPr/>
                </a:pPr>
                <a:r>
                  <a:rPr lang="zh-CN" altLang="en-US" sz="7200" b="1" dirty="0" smtClean="0">
                    <a:ln>
                      <a:solidFill>
                        <a:schemeClr val="bg1"/>
                      </a:solidFill>
                    </a:ln>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集 资 </a:t>
                </a:r>
                <a:endParaRPr lang="zh-CN" altLang="en-US" sz="7200" b="1" dirty="0">
                  <a:ln>
                    <a:solidFill>
                      <a:schemeClr val="bg1"/>
                    </a:solidFill>
                  </a:ln>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矩形 42"/>
              <p:cNvSpPr/>
              <p:nvPr/>
            </p:nvSpPr>
            <p:spPr>
              <a:xfrm>
                <a:off x="1096233" y="1748770"/>
                <a:ext cx="1107996" cy="1200329"/>
              </a:xfrm>
              <a:prstGeom prst="rect">
                <a:avLst/>
              </a:prstGeom>
            </p:spPr>
            <p:txBody>
              <a:bodyPr wrap="none">
                <a:spAutoFit/>
              </a:bodyPr>
              <a:lstStyle/>
              <a:p>
                <a:r>
                  <a:rPr lang="zh-CN" altLang="en-US" sz="7200" b="1" dirty="0">
                    <a:ln>
                      <a:solidFill>
                        <a:schemeClr val="bg1"/>
                      </a:solidFill>
                    </a:ln>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非</a:t>
                </a:r>
                <a:endParaRPr lang="zh-CN" altLang="en-US" sz="7200" dirty="0">
                  <a:ln>
                    <a:solidFill>
                      <a:schemeClr val="bg1"/>
                    </a:solidFill>
                  </a:l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矩形 43"/>
              <p:cNvSpPr/>
              <p:nvPr/>
            </p:nvSpPr>
            <p:spPr>
              <a:xfrm rot="173482">
                <a:off x="2237756" y="1775951"/>
                <a:ext cx="1107996" cy="1200329"/>
              </a:xfrm>
              <a:prstGeom prst="rect">
                <a:avLst/>
              </a:prstGeom>
            </p:spPr>
            <p:txBody>
              <a:bodyPr wrap="none">
                <a:spAutoFit/>
              </a:bodyPr>
              <a:lstStyle/>
              <a:p>
                <a:r>
                  <a:rPr lang="zh-CN" altLang="en-US" sz="7200" b="1" dirty="0">
                    <a:ln>
                      <a:solidFill>
                        <a:schemeClr val="bg1"/>
                      </a:solidFill>
                    </a:ln>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法</a:t>
                </a:r>
                <a:endParaRPr lang="zh-CN" altLang="en-US" sz="7200" dirty="0">
                  <a:ln>
                    <a:solidFill>
                      <a:schemeClr val="bg1"/>
                    </a:solidFill>
                  </a:ln>
                  <a:latin typeface="微软雅黑" panose="020B0503020204020204" pitchFamily="34" charset="-122"/>
                  <a:ea typeface="微软雅黑" panose="020B0503020204020204" pitchFamily="34" charset="-122"/>
                  <a:sym typeface="微软雅黑" panose="020B0503020204020204" pitchFamily="34" charset="-122"/>
                </a:endParaRPr>
              </a:p>
            </p:txBody>
          </p:sp>
        </p:grpSp>
      </p:grpSp>
      <p:pic>
        <p:nvPicPr>
          <p:cNvPr id="15" name="图片 14" descr="应天校徽_副本.png"/>
          <p:cNvPicPr>
            <a:picLocks noChangeAspect="1"/>
          </p:cNvPicPr>
          <p:nvPr/>
        </p:nvPicPr>
        <p:blipFill>
          <a:blip r:embed="rId5" cstate="print"/>
          <a:stretch>
            <a:fillRect/>
          </a:stretch>
        </p:blipFill>
        <p:spPr>
          <a:xfrm>
            <a:off x="10505746" y="366790"/>
            <a:ext cx="1227450" cy="83155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4"/>
          <p:cNvSpPr txBox="1"/>
          <p:nvPr/>
        </p:nvSpPr>
        <p:spPr>
          <a:xfrm>
            <a:off x="973626" y="673111"/>
            <a:ext cx="4512774" cy="52322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问题一：什么是非法集资？</a:t>
            </a:r>
          </a:p>
        </p:txBody>
      </p:sp>
      <p:sp>
        <p:nvSpPr>
          <p:cNvPr id="12" name="矩形 11"/>
          <p:cNvSpPr/>
          <p:nvPr/>
        </p:nvSpPr>
        <p:spPr>
          <a:xfrm>
            <a:off x="1366541" y="1676762"/>
            <a:ext cx="9692320" cy="169277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非法集资</a:t>
            </a: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（根据</a:t>
            </a:r>
            <a:r>
              <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关于取缔非法金融机构和非法金融业务活动中有关问题的通知</a:t>
            </a:r>
            <a:r>
              <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规定）是指单位或者个人未依照法定程序经有关部门批准，以发行股票、债券、彩票、投资基金证券或者其他债权凭证的方式向社会公众筹集资金，并承诺在一定期限内以货币、实物以及其他方式向出资人还本付息或给予回报的行为。</a:t>
            </a:r>
          </a:p>
        </p:txBody>
      </p:sp>
      <p:pic>
        <p:nvPicPr>
          <p:cNvPr id="3" name="图片 2"/>
          <p:cNvPicPr>
            <a:picLocks noChangeAspect="1"/>
          </p:cNvPicPr>
          <p:nvPr/>
        </p:nvPicPr>
        <p:blipFill>
          <a:blip r:embed="rId3"/>
          <a:stretch>
            <a:fillRect/>
          </a:stretch>
        </p:blipFill>
        <p:spPr>
          <a:xfrm>
            <a:off x="1624725" y="3632835"/>
            <a:ext cx="3861675" cy="2152650"/>
          </a:xfrm>
          <a:prstGeom prst="rect">
            <a:avLst/>
          </a:prstGeom>
        </p:spPr>
      </p:pic>
      <p:pic>
        <p:nvPicPr>
          <p:cNvPr id="4" name="图片 3"/>
          <p:cNvPicPr>
            <a:picLocks noChangeAspect="1"/>
          </p:cNvPicPr>
          <p:nvPr/>
        </p:nvPicPr>
        <p:blipFill>
          <a:blip r:embed="rId4"/>
          <a:stretch>
            <a:fillRect/>
          </a:stretch>
        </p:blipFill>
        <p:spPr>
          <a:xfrm>
            <a:off x="5982820" y="3632835"/>
            <a:ext cx="4161641" cy="2152650"/>
          </a:xfrm>
          <a:prstGeom prst="rect">
            <a:avLst/>
          </a:prstGeom>
        </p:spPr>
      </p:pic>
      <p:pic>
        <p:nvPicPr>
          <p:cNvPr id="6" name="图片 5" descr="应天校徽_副本.png"/>
          <p:cNvPicPr>
            <a:picLocks noChangeAspect="1"/>
          </p:cNvPicPr>
          <p:nvPr/>
        </p:nvPicPr>
        <p:blipFill>
          <a:blip r:embed="rId5" cstate="print"/>
          <a:stretch>
            <a:fillRect/>
          </a:stretch>
        </p:blipFill>
        <p:spPr>
          <a:xfrm>
            <a:off x="10505746" y="366790"/>
            <a:ext cx="1227450" cy="83155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6526306" y="4078805"/>
            <a:ext cx="4152452" cy="175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
          <p:cNvSpPr/>
          <p:nvPr/>
        </p:nvSpPr>
        <p:spPr>
          <a:xfrm>
            <a:off x="1590397" y="4078806"/>
            <a:ext cx="4152452" cy="1754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13"/>
          <p:cNvSpPr/>
          <p:nvPr/>
        </p:nvSpPr>
        <p:spPr>
          <a:xfrm>
            <a:off x="1181910" y="1706625"/>
            <a:ext cx="10318123" cy="400110"/>
          </a:xfrm>
          <a:prstGeom prst="rect">
            <a:avLst/>
          </a:prstGeom>
          <a:solidFill>
            <a:schemeClr val="bg1"/>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目前，较为常见的非法集资犯罪主要为非法吸收公众存款罪和集资诈骗罪</a:t>
            </a:r>
            <a:r>
              <a:rPr lang="zh-CN" altLang="en-US" sz="2000" b="1"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2"/>
          <p:cNvSpPr txBox="1"/>
          <p:nvPr/>
        </p:nvSpPr>
        <p:spPr>
          <a:xfrm>
            <a:off x="966138" y="619421"/>
            <a:ext cx="5211683" cy="52322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问题二：非法集资犯罪有哪些？</a:t>
            </a:r>
          </a:p>
        </p:txBody>
      </p:sp>
      <p:sp>
        <p:nvSpPr>
          <p:cNvPr id="2" name="矩形 1"/>
          <p:cNvSpPr/>
          <p:nvPr/>
        </p:nvSpPr>
        <p:spPr>
          <a:xfrm>
            <a:off x="1879119" y="4187211"/>
            <a:ext cx="3768646" cy="1477328"/>
          </a:xfrm>
          <a:prstGeom prst="rect">
            <a:avLst/>
          </a:prstGeom>
        </p:spPr>
        <p:txBody>
          <a:bodyPr wrap="square">
            <a:spAutoFit/>
          </a:bodyPr>
          <a:lstStyle/>
          <a:p>
            <a:r>
              <a:rPr lang="zh-CN" altLang="en-US"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集资</a:t>
            </a:r>
            <a:r>
              <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诈骗罪是指以非法占有为目的，违反有关金融法律、法规的规定，使用诈骗方法进行非法集资，扰乱国家正常金融秩序，侵犯公私财产所有权，且数额较大的行为</a:t>
            </a:r>
          </a:p>
        </p:txBody>
      </p:sp>
      <p:sp>
        <p:nvSpPr>
          <p:cNvPr id="3" name="矩形 2"/>
          <p:cNvSpPr/>
          <p:nvPr/>
        </p:nvSpPr>
        <p:spPr>
          <a:xfrm>
            <a:off x="6709017" y="4225796"/>
            <a:ext cx="3902747" cy="1338828"/>
          </a:xfrm>
          <a:prstGeom prst="rect">
            <a:avLst/>
          </a:prstGeom>
        </p:spPr>
        <p:txBody>
          <a:bodyPr wrap="square">
            <a:spAutoFit/>
          </a:bodyPr>
          <a:lstStyle/>
          <a:p>
            <a:pPr>
              <a:lnSpc>
                <a:spcPct val="150000"/>
              </a:lnSpc>
            </a:pPr>
            <a:r>
              <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非法吸收公众存款罪是指违反国家金融管理法规非法吸收公众存款或变相吸收公众存款，扰乱金融秩序的行为</a:t>
            </a:r>
          </a:p>
        </p:txBody>
      </p:sp>
      <p:pic>
        <p:nvPicPr>
          <p:cNvPr id="5" name="图片 4"/>
          <p:cNvPicPr>
            <a:picLocks noChangeAspect="1"/>
          </p:cNvPicPr>
          <p:nvPr/>
        </p:nvPicPr>
        <p:blipFill>
          <a:blip r:embed="rId3"/>
          <a:stretch>
            <a:fillRect/>
          </a:stretch>
        </p:blipFill>
        <p:spPr>
          <a:xfrm>
            <a:off x="1590397" y="2400975"/>
            <a:ext cx="4152452" cy="1585882"/>
          </a:xfrm>
          <a:prstGeom prst="rect">
            <a:avLst/>
          </a:prstGeom>
        </p:spPr>
      </p:pic>
      <p:pic>
        <p:nvPicPr>
          <p:cNvPr id="6" name="图片 5"/>
          <p:cNvPicPr>
            <a:picLocks noChangeAspect="1"/>
          </p:cNvPicPr>
          <p:nvPr/>
        </p:nvPicPr>
        <p:blipFill>
          <a:blip r:embed="rId4"/>
          <a:stretch>
            <a:fillRect/>
          </a:stretch>
        </p:blipFill>
        <p:spPr>
          <a:xfrm>
            <a:off x="6526306" y="2400975"/>
            <a:ext cx="4152452" cy="1585883"/>
          </a:xfrm>
          <a:prstGeom prst="rect">
            <a:avLst/>
          </a:prstGeom>
        </p:spPr>
      </p:pic>
      <p:pic>
        <p:nvPicPr>
          <p:cNvPr id="10" name="图片 9" descr="应天校徽_副本.png"/>
          <p:cNvPicPr>
            <a:picLocks noChangeAspect="1"/>
          </p:cNvPicPr>
          <p:nvPr/>
        </p:nvPicPr>
        <p:blipFill>
          <a:blip r:embed="rId5" cstate="print"/>
          <a:stretch>
            <a:fillRect/>
          </a:stretch>
        </p:blipFill>
        <p:spPr>
          <a:xfrm>
            <a:off x="10505746" y="366790"/>
            <a:ext cx="1227450" cy="831555"/>
          </a:xfrm>
          <a:prstGeom prst="rect">
            <a:avLst/>
          </a:prstGeom>
        </p:spPr>
      </p:pic>
    </p:spTree>
    <p:extLst>
      <p:ext uri="{BB962C8B-B14F-4D97-AF65-F5344CB8AC3E}">
        <p14:creationId xmlns="" xmlns:p14="http://schemas.microsoft.com/office/powerpoint/2010/main" val="38205293"/>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42"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14" grpId="0" animBg="1"/>
      <p:bldP spid="15"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线形标注 1 15"/>
          <p:cNvSpPr/>
          <p:nvPr/>
        </p:nvSpPr>
        <p:spPr>
          <a:xfrm>
            <a:off x="5833871" y="4729030"/>
            <a:ext cx="3765177" cy="523202"/>
          </a:xfrm>
          <a:prstGeom prst="borderCallout1">
            <a:avLst>
              <a:gd name="adj1" fmla="val 55760"/>
              <a:gd name="adj2" fmla="val -6389"/>
              <a:gd name="adj3" fmla="val 59041"/>
              <a:gd name="adj4" fmla="val -375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线形标注 1 16"/>
          <p:cNvSpPr/>
          <p:nvPr/>
        </p:nvSpPr>
        <p:spPr>
          <a:xfrm>
            <a:off x="5833871" y="5435159"/>
            <a:ext cx="3765177" cy="523202"/>
          </a:xfrm>
          <a:prstGeom prst="borderCallout1">
            <a:avLst>
              <a:gd name="adj1" fmla="val 88658"/>
              <a:gd name="adj2" fmla="val -7499"/>
              <a:gd name="adj3" fmla="val 13806"/>
              <a:gd name="adj4" fmla="val -383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线形标注 1 8"/>
          <p:cNvSpPr/>
          <p:nvPr/>
        </p:nvSpPr>
        <p:spPr>
          <a:xfrm>
            <a:off x="5833871" y="4022901"/>
            <a:ext cx="3765177" cy="523202"/>
          </a:xfrm>
          <a:prstGeom prst="borderCallout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2"/>
          <p:cNvSpPr txBox="1"/>
          <p:nvPr/>
        </p:nvSpPr>
        <p:spPr>
          <a:xfrm>
            <a:off x="966138" y="619421"/>
            <a:ext cx="6316153" cy="52322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问题三：非法集资的主要特征是什么？</a:t>
            </a:r>
          </a:p>
        </p:txBody>
      </p:sp>
      <p:sp>
        <p:nvSpPr>
          <p:cNvPr id="10" name="矩形 9"/>
          <p:cNvSpPr/>
          <p:nvPr/>
        </p:nvSpPr>
        <p:spPr>
          <a:xfrm>
            <a:off x="1130887" y="1469273"/>
            <a:ext cx="9600689" cy="400110"/>
          </a:xfrm>
          <a:prstGeom prst="rect">
            <a:avLst/>
          </a:prstGeom>
          <a:solidFill>
            <a:schemeClr val="bg1"/>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非法集资行为需同时具备非法性、公开性、利诱性、社会性四个特征要件</a:t>
            </a:r>
            <a:r>
              <a:rPr lang="zh-CN" altLang="en-US" sz="2000" b="1"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组合 19"/>
          <p:cNvGrpSpPr/>
          <p:nvPr/>
        </p:nvGrpSpPr>
        <p:grpSpPr>
          <a:xfrm>
            <a:off x="1727113" y="4041183"/>
            <a:ext cx="2492990" cy="1848101"/>
            <a:chOff x="2313255" y="4119060"/>
            <a:chExt cx="1995330" cy="1479176"/>
          </a:xfrm>
        </p:grpSpPr>
        <p:sp>
          <p:nvSpPr>
            <p:cNvPr id="8" name="椭圆 7"/>
            <p:cNvSpPr/>
            <p:nvPr/>
          </p:nvSpPr>
          <p:spPr>
            <a:xfrm>
              <a:off x="2544694" y="4119061"/>
              <a:ext cx="1532453" cy="1473799"/>
            </a:xfrm>
            <a:prstGeom prst="ellipse">
              <a:avLst/>
            </a:prstGeom>
            <a:solidFill>
              <a:srgbClr val="C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9" name="图片 1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952733" y="4119060"/>
              <a:ext cx="739588" cy="1479176"/>
            </a:xfrm>
            <a:prstGeom prst="rect">
              <a:avLst/>
            </a:prstGeom>
          </p:spPr>
        </p:pic>
        <p:sp>
          <p:nvSpPr>
            <p:cNvPr id="11" name="矩形 10"/>
            <p:cNvSpPr/>
            <p:nvPr/>
          </p:nvSpPr>
          <p:spPr>
            <a:xfrm>
              <a:off x="2313255" y="4717457"/>
              <a:ext cx="1995330" cy="517308"/>
            </a:xfrm>
            <a:prstGeom prst="rect">
              <a:avLst/>
            </a:prstGeom>
            <a:solidFill>
              <a:schemeClr val="bg1"/>
            </a:solidFill>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36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三大新特征</a:t>
              </a:r>
            </a:p>
          </p:txBody>
        </p:sp>
      </p:grpSp>
      <p:sp>
        <p:nvSpPr>
          <p:cNvPr id="12" name="矩形 11"/>
          <p:cNvSpPr/>
          <p:nvPr/>
        </p:nvSpPr>
        <p:spPr>
          <a:xfrm>
            <a:off x="5945033" y="4130613"/>
            <a:ext cx="3287805" cy="30777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一是非法集资方式变化多样</a:t>
            </a:r>
            <a:r>
              <a:rPr lang="zh-CN" altLang="en-US" sz="1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p:nvSpPr>
        <p:spPr>
          <a:xfrm>
            <a:off x="1866962" y="1907840"/>
            <a:ext cx="8352803" cy="1815882"/>
          </a:xfrm>
          <a:prstGeom prst="rect">
            <a:avLst/>
          </a:prstGeom>
        </p:spPr>
        <p:txBody>
          <a:bodyPr wrap="square">
            <a:spAutoFit/>
          </a:bodyPr>
          <a:lstStyle/>
          <a:p>
            <a:pPr marL="285750" indent="-285750">
              <a:buFont typeface="Wingdings" panose="05000000000000000000" pitchFamily="2" charset="2"/>
              <a:buChar char="Ø"/>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一是未经有关监管部门依法批准，违规向社会筹集资金。如未经批准吸收社会资金；未经批准公开、非公开发行股票、债券等。</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Ø"/>
            </a:pP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Ø"/>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二是通过媒体、推介会、传单、手机短信、熟人推介等途径向社会公开宣传；</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Ø"/>
            </a:pP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Ø"/>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三是承诺在一定期限内以货币、实物、股权等方式还本付息或者给付回报；</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Ø"/>
            </a:pP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Ø"/>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四是向社会公众即社会不特定对象吸收资金。</a:t>
            </a:r>
          </a:p>
        </p:txBody>
      </p:sp>
      <p:sp>
        <p:nvSpPr>
          <p:cNvPr id="13" name="矩形 12"/>
          <p:cNvSpPr/>
          <p:nvPr/>
        </p:nvSpPr>
        <p:spPr>
          <a:xfrm>
            <a:off x="5945033" y="4805945"/>
            <a:ext cx="3309770" cy="307777"/>
          </a:xfrm>
          <a:prstGeom prst="rect">
            <a:avLst/>
          </a:prstGeom>
        </p:spPr>
        <p:txBody>
          <a:bodyPr wrap="square">
            <a:spAutoFit/>
          </a:bodyPr>
          <a:lstStyle/>
          <a:p>
            <a:r>
              <a:rPr lang="zh-CN" alt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二是多种犯罪行为相互交织</a:t>
            </a:r>
            <a:r>
              <a:rPr lang="zh-CN" altLang="en-US" sz="1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17"/>
          <p:cNvSpPr/>
          <p:nvPr/>
        </p:nvSpPr>
        <p:spPr>
          <a:xfrm>
            <a:off x="5931232" y="5527457"/>
            <a:ext cx="3775393" cy="307777"/>
          </a:xfrm>
          <a:prstGeom prst="rect">
            <a:avLst/>
          </a:prstGeom>
        </p:spPr>
        <p:txBody>
          <a:bodyPr wrap="none">
            <a:spAutoFit/>
          </a:bodyPr>
          <a:lstStyle/>
          <a:p>
            <a:r>
              <a:rPr lang="zh-CN" alt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三是非法集资宣传不惜血本，利用媒体造势。</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1" name="图片 20" descr="应天校徽_副本.png"/>
          <p:cNvPicPr>
            <a:picLocks noChangeAspect="1"/>
          </p:cNvPicPr>
          <p:nvPr/>
        </p:nvPicPr>
        <p:blipFill>
          <a:blip r:embed="rId4" cstate="print"/>
          <a:stretch>
            <a:fillRect/>
          </a:stretch>
        </p:blipFill>
        <p:spPr>
          <a:xfrm>
            <a:off x="10505746" y="366790"/>
            <a:ext cx="1227450" cy="831555"/>
          </a:xfrm>
          <a:prstGeom prst="rect">
            <a:avLst/>
          </a:prstGeom>
        </p:spPr>
      </p:pic>
    </p:spTree>
    <p:extLst>
      <p:ext uri="{BB962C8B-B14F-4D97-AF65-F5344CB8AC3E}">
        <p14:creationId xmlns="" xmlns:p14="http://schemas.microsoft.com/office/powerpoint/2010/main" val="901746004"/>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9" grpId="0" animBg="1"/>
      <p:bldP spid="15" grpId="0"/>
      <p:bldP spid="10" grpId="0" animBg="1"/>
      <p:bldP spid="12" grpId="0"/>
      <p:bldP spid="7" grpId="0"/>
      <p:bldP spid="13"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2"/>
          <p:cNvSpPr txBox="1"/>
          <p:nvPr/>
        </p:nvSpPr>
        <p:spPr>
          <a:xfrm>
            <a:off x="966138" y="619421"/>
            <a:ext cx="9922909" cy="52322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问题四：参与非法集资有怎样的风险？损失应该由谁承担呢？</a:t>
            </a:r>
          </a:p>
        </p:txBody>
      </p:sp>
      <p:sp>
        <p:nvSpPr>
          <p:cNvPr id="14" name="矩形 13"/>
          <p:cNvSpPr/>
          <p:nvPr/>
        </p:nvSpPr>
        <p:spPr>
          <a:xfrm>
            <a:off x="1621330" y="1591636"/>
            <a:ext cx="9157831" cy="240065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根据我国法律法规，因参与非法集资活动受到的损失，由参与者自行承担，而所形成的债务和风险，不得转嫁给未参与非法集资活动的国有银行和其他金融机构以及其他任何单位。债权债务清理清退后，有剩余非法财物的，予以没收，就地上缴国库。经人民法院执行，集资者仍不能清退集资款的，应由参与者自行承担损失。在取缔非法集资活动的过程中，地方政府只负责组织协调工作。</a:t>
            </a:r>
          </a:p>
        </p:txBody>
      </p:sp>
      <p:sp>
        <p:nvSpPr>
          <p:cNvPr id="19" name="矩形 18"/>
          <p:cNvSpPr/>
          <p:nvPr/>
        </p:nvSpPr>
        <p:spPr>
          <a:xfrm>
            <a:off x="1363302" y="4681434"/>
            <a:ext cx="9332407" cy="954107"/>
          </a:xfrm>
          <a:prstGeom prst="rect">
            <a:avLst/>
          </a:prstGeom>
          <a:solidFill>
            <a:schemeClr val="bg1"/>
          </a:solidFill>
          <a:ln>
            <a:solidFill>
              <a:schemeClr val="bg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这意味着一旦社会公众参与非法集资，参与者利益将不受法律保护，只能由参与者个人自行承担。</a:t>
            </a:r>
          </a:p>
        </p:txBody>
      </p:sp>
      <p:sp>
        <p:nvSpPr>
          <p:cNvPr id="5" name="矩形 4"/>
          <p:cNvSpPr/>
          <p:nvPr/>
        </p:nvSpPr>
        <p:spPr>
          <a:xfrm>
            <a:off x="1097280" y="1389888"/>
            <a:ext cx="9875520" cy="478231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 name="图片 5" descr="应天校徽_副本.png"/>
          <p:cNvPicPr>
            <a:picLocks noChangeAspect="1"/>
          </p:cNvPicPr>
          <p:nvPr/>
        </p:nvPicPr>
        <p:blipFill>
          <a:blip r:embed="rId3" cstate="print"/>
          <a:stretch>
            <a:fillRect/>
          </a:stretch>
        </p:blipFill>
        <p:spPr>
          <a:xfrm>
            <a:off x="10505746" y="366790"/>
            <a:ext cx="1227450" cy="831555"/>
          </a:xfrm>
          <a:prstGeom prst="rect">
            <a:avLst/>
          </a:prstGeom>
        </p:spPr>
      </p:pic>
    </p:spTree>
    <p:extLst>
      <p:ext uri="{BB962C8B-B14F-4D97-AF65-F5344CB8AC3E}">
        <p14:creationId xmlns="" xmlns:p14="http://schemas.microsoft.com/office/powerpoint/2010/main" val="2696836276"/>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P spid="19"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2"/>
          <p:cNvSpPr txBox="1"/>
          <p:nvPr/>
        </p:nvSpPr>
        <p:spPr>
          <a:xfrm>
            <a:off x="966138" y="619421"/>
            <a:ext cx="6316153" cy="52322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问题五：非法集资的常见手段有哪些？</a:t>
            </a:r>
          </a:p>
        </p:txBody>
      </p:sp>
      <p:sp>
        <p:nvSpPr>
          <p:cNvPr id="5" name="矩形 4"/>
          <p:cNvSpPr/>
          <p:nvPr/>
        </p:nvSpPr>
        <p:spPr>
          <a:xfrm>
            <a:off x="3698558" y="1812137"/>
            <a:ext cx="2263887" cy="369332"/>
          </a:xfrm>
          <a:prstGeom prst="rect">
            <a:avLst/>
          </a:prstGeom>
          <a:solidFill>
            <a:schemeClr val="bg1"/>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一是承诺高额回报</a:t>
            </a:r>
            <a:r>
              <a:rPr lang="zh-CN" altLang="en-US" b="1"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5"/>
          <p:cNvSpPr/>
          <p:nvPr/>
        </p:nvSpPr>
        <p:spPr>
          <a:xfrm>
            <a:off x="6318713" y="1812137"/>
            <a:ext cx="2226560" cy="369332"/>
          </a:xfrm>
          <a:prstGeom prst="rect">
            <a:avLst/>
          </a:prstGeom>
          <a:solidFill>
            <a:schemeClr val="bg1"/>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二是编造虚假项目</a:t>
            </a:r>
            <a:r>
              <a:rPr lang="zh-CN" altLang="en-US" b="1"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p:nvSpPr>
        <p:spPr>
          <a:xfrm>
            <a:off x="866831" y="1812137"/>
            <a:ext cx="2515947" cy="369332"/>
          </a:xfrm>
          <a:prstGeom prst="rect">
            <a:avLst/>
          </a:prstGeom>
          <a:solidFill>
            <a:schemeClr val="bg1"/>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三是以虚假宣传造势</a:t>
            </a:r>
            <a:r>
              <a:rPr lang="zh-CN" altLang="en-US" b="1"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a:off x="8863785" y="1789831"/>
            <a:ext cx="2295733" cy="369332"/>
          </a:xfrm>
          <a:prstGeom prst="rect">
            <a:avLst/>
          </a:prstGeom>
          <a:solidFill>
            <a:schemeClr val="bg1"/>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四是利用亲情诱骗</a:t>
            </a:r>
            <a:r>
              <a:rPr lang="zh-CN" altLang="en-US" b="1"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 name="直接连接符 2"/>
          <p:cNvCxnSpPr/>
          <p:nvPr/>
        </p:nvCxnSpPr>
        <p:spPr>
          <a:xfrm>
            <a:off x="3484826" y="1597992"/>
            <a:ext cx="0" cy="43205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070781" y="1664081"/>
            <a:ext cx="0" cy="43205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738881" y="1685597"/>
            <a:ext cx="0" cy="43205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13952" y="2283594"/>
            <a:ext cx="2437390" cy="3754874"/>
          </a:xfrm>
          <a:prstGeom prst="rect">
            <a:avLst/>
          </a:prstGeom>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法分子为了骗取社会公众信任，在宣传上往往一掷千金，采取聘请明星代言、在著名报刊上刊登专访文章、雇人广为散发宣传单、进行社会捐赠等方式，加大宣传力度，制造虚假声势，骗取社会公众投资。有的不法分子利用网络虚拟空间将网站设在异地或租用境外服务器设立网站。有的还通过网站、博客、论坛等网络平台和</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QQ</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、微信等即时通讯工具，传播虚假信息，骗取社会公众投资。一旦被查，便迅速关闭网站，携款潜逃。</a:t>
            </a:r>
            <a:b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p:nvPr/>
        </p:nvSpPr>
        <p:spPr>
          <a:xfrm>
            <a:off x="3635600" y="2271437"/>
            <a:ext cx="2424423" cy="3647152"/>
          </a:xfrm>
          <a:prstGeom prst="rect">
            <a:avLst/>
          </a:prstGeom>
        </p:spPr>
        <p:txBody>
          <a:bodyPr wrap="square">
            <a:sp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法分子为吸引群众上当受骗，往往编造“天上掉馅饼”、“一夜成富翁”的神话，通过暴利引诱许诺投资者高额回报。为了骗取更多的人参与集资，非法集资者在集资初期，往往按时足额兑现承诺本息，待集资达到一定规模后，便秘密转移资金或携款潜逃，使集资参与者遭受经济损失。</a:t>
            </a:r>
          </a:p>
        </p:txBody>
      </p:sp>
      <p:sp>
        <p:nvSpPr>
          <p:cNvPr id="10" name="矩形 9"/>
          <p:cNvSpPr/>
          <p:nvPr/>
        </p:nvSpPr>
        <p:spPr>
          <a:xfrm>
            <a:off x="6192852" y="2283594"/>
            <a:ext cx="2384612" cy="3754874"/>
          </a:xfrm>
          <a:prstGeom prst="rect">
            <a:avLst/>
          </a:prstGeom>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法分子大多通过注册合法的公司或企业，打着响应国家产业政策、支持新农村建设、实践“经济学理论”等旗号，经营项目由传统的种植、养殖行业发展到高新技术开发、集资建房、投资入股、售后返租等内容，以订立合同为幌子，编造虚假项目，承诺高额固定收益，骗取社会公众投资。有的不法分子假借委托理财名义，故意混淆投资理财概念，利用电子黄金、投资基金、网络炒汇、电子商务等新名词迷惑社会公众，承诺稳定高额回报，欺骗社会公众投资。</a:t>
            </a:r>
          </a:p>
        </p:txBody>
      </p:sp>
      <p:sp>
        <p:nvSpPr>
          <p:cNvPr id="13" name="矩形 12"/>
          <p:cNvSpPr/>
          <p:nvPr/>
        </p:nvSpPr>
        <p:spPr>
          <a:xfrm>
            <a:off x="8738881" y="2283594"/>
            <a:ext cx="2545539" cy="3323987"/>
          </a:xfrm>
          <a:prstGeom prst="rect">
            <a:avLst/>
          </a:prstGeom>
        </p:spPr>
        <p:txBody>
          <a:bodyPr wrap="square">
            <a:spAutoFit/>
          </a:bodyPr>
          <a:lstStyle/>
          <a:p>
            <a:pPr lvl="0"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法分子往往利用亲戚、朋友、同乡等关系，用高额回报诱惑社会公众参与投资。有些参与传销金融产品的人员，在传销组织的精神洗脑或人身强制下，为了完成或增加自己的业绩，不惜利用亲情、地缘关系拉拢亲朋、同学或邻居加入，使参与人员迅速蔓延，集资规模不断扩大。</a:t>
            </a:r>
          </a:p>
        </p:txBody>
      </p:sp>
      <p:sp>
        <p:nvSpPr>
          <p:cNvPr id="14" name="矩形 13"/>
          <p:cNvSpPr/>
          <p:nvPr/>
        </p:nvSpPr>
        <p:spPr>
          <a:xfrm>
            <a:off x="557784" y="1477384"/>
            <a:ext cx="11000232" cy="4795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6" name="图片 15" descr="应天校徽_副本.png"/>
          <p:cNvPicPr>
            <a:picLocks noChangeAspect="1"/>
          </p:cNvPicPr>
          <p:nvPr/>
        </p:nvPicPr>
        <p:blipFill>
          <a:blip r:embed="rId3" cstate="print"/>
          <a:stretch>
            <a:fillRect/>
          </a:stretch>
        </p:blipFill>
        <p:spPr>
          <a:xfrm>
            <a:off x="10505746" y="366790"/>
            <a:ext cx="1227450" cy="831555"/>
          </a:xfrm>
          <a:prstGeom prst="rect">
            <a:avLst/>
          </a:prstGeom>
        </p:spPr>
      </p:pic>
    </p:spTree>
    <p:extLst>
      <p:ext uri="{BB962C8B-B14F-4D97-AF65-F5344CB8AC3E}">
        <p14:creationId xmlns="" xmlns:p14="http://schemas.microsoft.com/office/powerpoint/2010/main" val="2780056627"/>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up)">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up)">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arn(inVertical)">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up)">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barn(inVertical)">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animBg="1"/>
      <p:bldP spid="6" grpId="0" animBg="1"/>
      <p:bldP spid="7" grpId="0" animBg="1"/>
      <p:bldP spid="8" grpId="0" animBg="1"/>
      <p:bldP spid="4" grpId="0"/>
      <p:bldP spid="9" grpId="0"/>
      <p:bldP spid="10" grpId="0"/>
      <p:bldP spid="13"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630936" y="1737416"/>
            <a:ext cx="11018520" cy="4389063"/>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2"/>
          <p:cNvSpPr txBox="1"/>
          <p:nvPr/>
        </p:nvSpPr>
        <p:spPr>
          <a:xfrm>
            <a:off x="966138" y="619421"/>
            <a:ext cx="7037504" cy="52322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问题六：非法集资的主要表现形式有哪些？</a:t>
            </a:r>
          </a:p>
        </p:txBody>
      </p:sp>
      <p:sp>
        <p:nvSpPr>
          <p:cNvPr id="14" name="矩形 13"/>
          <p:cNvSpPr/>
          <p:nvPr/>
        </p:nvSpPr>
        <p:spPr>
          <a:xfrm>
            <a:off x="862545" y="1532190"/>
            <a:ext cx="10555302" cy="369332"/>
          </a:xfrm>
          <a:prstGeom prst="rect">
            <a:avLst/>
          </a:prstGeom>
          <a:solidFill>
            <a:schemeClr val="bg1"/>
          </a:solidFill>
          <a:ln>
            <a:solidFill>
              <a:schemeClr val="bg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从目前案发情况看，主要包括债权、股权、商品营销、生产经营等四大类，主要表现有以下几种形式</a:t>
            </a:r>
            <a:r>
              <a:rPr lang="zh-CN" altLang="en-US" b="1"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矩形 1"/>
          <p:cNvSpPr/>
          <p:nvPr/>
        </p:nvSpPr>
        <p:spPr>
          <a:xfrm>
            <a:off x="1590082" y="2014243"/>
            <a:ext cx="10275603" cy="3970318"/>
          </a:xfrm>
          <a:prstGeom prst="rect">
            <a:avLst/>
          </a:prstGeom>
        </p:spPr>
        <p:txBody>
          <a:bodyPr wrap="square">
            <a:spAutoFit/>
          </a:bodyPr>
          <a:lstStyle/>
          <a:p>
            <a:pPr>
              <a:lnSpc>
                <a:spcPct val="150000"/>
              </a:lnSpc>
            </a:pP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借种植、养殖、项目开发、庄园开发、生态环保投资等名义非法集资。</a:t>
            </a:r>
          </a:p>
          <a:p>
            <a:pPr>
              <a:lnSpc>
                <a:spcPct val="150000"/>
              </a:lnSpc>
            </a:pP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以发行或变相发行股票、债券、彩票、投资基金等权利凭证或者以期货交易、典当为名进行非法集资。</a:t>
            </a:r>
          </a:p>
          <a:p>
            <a:pPr>
              <a:lnSpc>
                <a:spcPct val="150000"/>
              </a:lnSpc>
            </a:pP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通过认领股份、入股分红进行非法集资。</a:t>
            </a:r>
          </a:p>
          <a:p>
            <a:pPr>
              <a:lnSpc>
                <a:spcPct val="150000"/>
              </a:lnSpc>
            </a:pP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通过会员卡、会员证、席位证、优惠卡、消费卡等方式进行非法集资。</a:t>
            </a:r>
          </a:p>
          <a:p>
            <a:pPr>
              <a:lnSpc>
                <a:spcPct val="150000"/>
              </a:lnSpc>
            </a:pP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以商品销售与返租、回购与转让、发展会员、商家联盟与“快速积分法”等方式进行非法集资。</a:t>
            </a:r>
          </a:p>
          <a:p>
            <a:pPr>
              <a:lnSpc>
                <a:spcPct val="150000"/>
              </a:lnSpc>
            </a:pP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利用民间“会”“社”等组织或者地下钱庄进行非法集资。</a:t>
            </a:r>
          </a:p>
          <a:p>
            <a:pPr>
              <a:lnSpc>
                <a:spcPct val="150000"/>
              </a:lnSpc>
            </a:pP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利用现代电子网络技术构造的“虚拟”产品，如“电子商铺”“电子百货”投资委托经营、到期回购等方式进行非法集资。</a:t>
            </a:r>
          </a:p>
          <a:p>
            <a:pPr>
              <a:lnSpc>
                <a:spcPct val="150000"/>
              </a:lnSpc>
            </a:pP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对物业、地产等资产进行等份分割，通过出售其份额的处置权进行非法集资。</a:t>
            </a:r>
          </a:p>
          <a:p>
            <a:pPr>
              <a:lnSpc>
                <a:spcPct val="150000"/>
              </a:lnSpc>
            </a:pP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9.</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以签订商品经销合同等形式进行非法集资。</a:t>
            </a:r>
          </a:p>
          <a:p>
            <a:pPr>
              <a:lnSpc>
                <a:spcPct val="150000"/>
              </a:lnSpc>
            </a:pP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利用传销或秘密串联的形式非法集资。</a:t>
            </a:r>
          </a:p>
          <a:p>
            <a:pPr>
              <a:lnSpc>
                <a:spcPct val="150000"/>
              </a:lnSpc>
            </a:pP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11.</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利用互联网设立投资基金的形式进行非法集资。</a:t>
            </a:r>
          </a:p>
          <a:p>
            <a:pPr>
              <a:lnSpc>
                <a:spcPct val="150000"/>
              </a:lnSpc>
            </a:pP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利用“电子黄金投资”形式进行非法集资。</a:t>
            </a:r>
          </a:p>
        </p:txBody>
      </p:sp>
      <p:sp>
        <p:nvSpPr>
          <p:cNvPr id="19" name="五边形 18"/>
          <p:cNvSpPr/>
          <p:nvPr/>
        </p:nvSpPr>
        <p:spPr>
          <a:xfrm>
            <a:off x="1310383" y="2134680"/>
            <a:ext cx="204395" cy="167456"/>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五边形 19"/>
          <p:cNvSpPr/>
          <p:nvPr/>
        </p:nvSpPr>
        <p:spPr>
          <a:xfrm>
            <a:off x="1310383" y="2444322"/>
            <a:ext cx="204395" cy="167456"/>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五边形 20"/>
          <p:cNvSpPr/>
          <p:nvPr/>
        </p:nvSpPr>
        <p:spPr>
          <a:xfrm>
            <a:off x="1310383" y="2774733"/>
            <a:ext cx="204395" cy="167456"/>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五边形 21"/>
          <p:cNvSpPr/>
          <p:nvPr/>
        </p:nvSpPr>
        <p:spPr>
          <a:xfrm>
            <a:off x="1310383" y="3088980"/>
            <a:ext cx="204395" cy="167456"/>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五边形 22"/>
          <p:cNvSpPr/>
          <p:nvPr/>
        </p:nvSpPr>
        <p:spPr>
          <a:xfrm>
            <a:off x="1310383" y="3387864"/>
            <a:ext cx="204395" cy="167456"/>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五边形 23"/>
          <p:cNvSpPr/>
          <p:nvPr/>
        </p:nvSpPr>
        <p:spPr>
          <a:xfrm>
            <a:off x="1310383" y="3732164"/>
            <a:ext cx="204395" cy="167456"/>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五边形 24"/>
          <p:cNvSpPr/>
          <p:nvPr/>
        </p:nvSpPr>
        <p:spPr>
          <a:xfrm>
            <a:off x="1310383" y="4046411"/>
            <a:ext cx="204395" cy="167456"/>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五边形 25"/>
          <p:cNvSpPr/>
          <p:nvPr/>
        </p:nvSpPr>
        <p:spPr>
          <a:xfrm>
            <a:off x="1310383" y="4367612"/>
            <a:ext cx="204395" cy="167456"/>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五边形 26"/>
          <p:cNvSpPr/>
          <p:nvPr/>
        </p:nvSpPr>
        <p:spPr>
          <a:xfrm>
            <a:off x="1310383" y="4688813"/>
            <a:ext cx="204395" cy="167456"/>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五边形 27"/>
          <p:cNvSpPr/>
          <p:nvPr/>
        </p:nvSpPr>
        <p:spPr>
          <a:xfrm>
            <a:off x="1310383" y="4990000"/>
            <a:ext cx="204395" cy="167456"/>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五边形 28"/>
          <p:cNvSpPr/>
          <p:nvPr/>
        </p:nvSpPr>
        <p:spPr>
          <a:xfrm>
            <a:off x="1310383" y="5324261"/>
            <a:ext cx="204395" cy="167456"/>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五边形 29"/>
          <p:cNvSpPr/>
          <p:nvPr/>
        </p:nvSpPr>
        <p:spPr>
          <a:xfrm>
            <a:off x="1310383" y="5658522"/>
            <a:ext cx="204395" cy="167456"/>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8" name="图片 17" descr="应天校徽_副本.png"/>
          <p:cNvPicPr>
            <a:picLocks noChangeAspect="1"/>
          </p:cNvPicPr>
          <p:nvPr/>
        </p:nvPicPr>
        <p:blipFill>
          <a:blip r:embed="rId3" cstate="print"/>
          <a:stretch>
            <a:fillRect/>
          </a:stretch>
        </p:blipFill>
        <p:spPr>
          <a:xfrm>
            <a:off x="10505746" y="366790"/>
            <a:ext cx="1227450" cy="831555"/>
          </a:xfrm>
          <a:prstGeom prst="rect">
            <a:avLst/>
          </a:prstGeom>
        </p:spPr>
      </p:pic>
    </p:spTree>
    <p:extLst>
      <p:ext uri="{BB962C8B-B14F-4D97-AF65-F5344CB8AC3E}">
        <p14:creationId xmlns="" xmlns:p14="http://schemas.microsoft.com/office/powerpoint/2010/main" val="992228528"/>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heel(1)">
                                      <p:cBhvr>
                                        <p:cTn id="13" dur="2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up)">
                                      <p:cBhvr>
                                        <p:cTn id="6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p:bldP spid="14" grpId="0" animBg="1"/>
      <p:bldP spid="2"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
      <a:majorFont>
        <a:latin typeface="Arial"/>
        <a:ea typeface="微软雅黑"/>
        <a:cs typeface=""/>
      </a:majorFont>
      <a:minorFont>
        <a:latin typeface="Calibri"/>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TotalTime>
  <Words>3703</Words>
  <Application>Microsoft Office PowerPoint</Application>
  <PresentationFormat>自定义</PresentationFormat>
  <Paragraphs>177</Paragraphs>
  <Slides>27</Slides>
  <Notes>27</Notes>
  <HiddenSlides>0</HiddenSlides>
  <MMClips>0</MMClips>
  <ScaleCrop>false</ScaleCrop>
  <HeadingPairs>
    <vt:vector size="4" baseType="variant">
      <vt:variant>
        <vt:lpstr>主题</vt:lpstr>
      </vt:variant>
      <vt:variant>
        <vt:i4>1</vt:i4>
      </vt:variant>
      <vt:variant>
        <vt:lpstr>幻灯片标题</vt:lpstr>
      </vt:variant>
      <vt:variant>
        <vt:i4>27</vt:i4>
      </vt:variant>
    </vt:vector>
  </HeadingPairs>
  <TitlesOfParts>
    <vt:vector size="28"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annjo</dc:creator>
  <cp:lastModifiedBy>wzz</cp:lastModifiedBy>
  <cp:revision>83</cp:revision>
  <dcterms:created xsi:type="dcterms:W3CDTF">2015-10-06T12:45:30Z</dcterms:created>
  <dcterms:modified xsi:type="dcterms:W3CDTF">2020-06-28T05:38:22Z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2052-10.1.0.7401</vt:lpwstr>
  </property>
</Properties>
</file>